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78" r:id="rId2"/>
    <p:sldMasterId id="2147483825" r:id="rId3"/>
  </p:sldMasterIdLst>
  <p:notesMasterIdLst>
    <p:notesMasterId r:id="rId75"/>
  </p:notesMasterIdLst>
  <p:sldIdLst>
    <p:sldId id="352" r:id="rId4"/>
    <p:sldId id="380" r:id="rId5"/>
    <p:sldId id="442" r:id="rId6"/>
    <p:sldId id="382" r:id="rId7"/>
    <p:sldId id="381" r:id="rId8"/>
    <p:sldId id="383" r:id="rId9"/>
    <p:sldId id="384" r:id="rId10"/>
    <p:sldId id="386" r:id="rId11"/>
    <p:sldId id="387" r:id="rId12"/>
    <p:sldId id="388" r:id="rId13"/>
    <p:sldId id="389" r:id="rId14"/>
    <p:sldId id="449" r:id="rId15"/>
    <p:sldId id="390" r:id="rId16"/>
    <p:sldId id="444" r:id="rId17"/>
    <p:sldId id="391" r:id="rId18"/>
    <p:sldId id="393" r:id="rId19"/>
    <p:sldId id="392" r:id="rId20"/>
    <p:sldId id="396" r:id="rId21"/>
    <p:sldId id="397" r:id="rId22"/>
    <p:sldId id="394" r:id="rId23"/>
    <p:sldId id="395" r:id="rId24"/>
    <p:sldId id="455" r:id="rId25"/>
    <p:sldId id="399" r:id="rId26"/>
    <p:sldId id="452" r:id="rId27"/>
    <p:sldId id="400" r:id="rId28"/>
    <p:sldId id="413" r:id="rId29"/>
    <p:sldId id="401" r:id="rId30"/>
    <p:sldId id="446" r:id="rId31"/>
    <p:sldId id="403" r:id="rId32"/>
    <p:sldId id="454" r:id="rId33"/>
    <p:sldId id="404" r:id="rId34"/>
    <p:sldId id="463" r:id="rId35"/>
    <p:sldId id="407" r:id="rId36"/>
    <p:sldId id="406" r:id="rId37"/>
    <p:sldId id="408" r:id="rId38"/>
    <p:sldId id="409" r:id="rId39"/>
    <p:sldId id="410" r:id="rId40"/>
    <p:sldId id="411" r:id="rId41"/>
    <p:sldId id="412" r:id="rId42"/>
    <p:sldId id="457" r:id="rId43"/>
    <p:sldId id="415" r:id="rId44"/>
    <p:sldId id="416" r:id="rId45"/>
    <p:sldId id="417" r:id="rId46"/>
    <p:sldId id="418" r:id="rId47"/>
    <p:sldId id="458" r:id="rId48"/>
    <p:sldId id="419" r:id="rId49"/>
    <p:sldId id="420" r:id="rId50"/>
    <p:sldId id="421" r:id="rId51"/>
    <p:sldId id="423" r:id="rId52"/>
    <p:sldId id="427" r:id="rId53"/>
    <p:sldId id="428" r:id="rId54"/>
    <p:sldId id="424" r:id="rId55"/>
    <p:sldId id="456" r:id="rId56"/>
    <p:sldId id="425" r:id="rId57"/>
    <p:sldId id="426" r:id="rId58"/>
    <p:sldId id="429" r:id="rId59"/>
    <p:sldId id="422" r:id="rId60"/>
    <p:sldId id="462" r:id="rId61"/>
    <p:sldId id="469" r:id="rId62"/>
    <p:sldId id="430" r:id="rId63"/>
    <p:sldId id="433" r:id="rId64"/>
    <p:sldId id="435" r:id="rId65"/>
    <p:sldId id="436" r:id="rId66"/>
    <p:sldId id="432" r:id="rId67"/>
    <p:sldId id="434" r:id="rId68"/>
    <p:sldId id="465" r:id="rId69"/>
    <p:sldId id="440" r:id="rId70"/>
    <p:sldId id="441" r:id="rId71"/>
    <p:sldId id="466" r:id="rId72"/>
    <p:sldId id="467" r:id="rId73"/>
    <p:sldId id="468" r:id="rId7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a:srgbClr val="C82E32"/>
    <a:srgbClr val="007CB2"/>
    <a:srgbClr val="000080"/>
    <a:srgbClr val="A3BBC8"/>
    <a:srgbClr val="A3BAC9"/>
    <a:srgbClr val="A2B9C7"/>
    <a:srgbClr val="A5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89335" autoAdjust="0"/>
  </p:normalViewPr>
  <p:slideViewPr>
    <p:cSldViewPr>
      <p:cViewPr varScale="1">
        <p:scale>
          <a:sx n="102" d="100"/>
          <a:sy n="102" d="100"/>
        </p:scale>
        <p:origin x="11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811666D3-E479-4EF1-932F-B51AEFA7CA17}" type="slidenum">
              <a:rPr lang="en-US"/>
              <a:pPr/>
              <a:t>‹#›</a:t>
            </a:fld>
            <a:endParaRPr lang="en-US"/>
          </a:p>
        </p:txBody>
      </p:sp>
    </p:spTree>
    <p:extLst>
      <p:ext uri="{BB962C8B-B14F-4D97-AF65-F5344CB8AC3E}">
        <p14:creationId xmlns:p14="http://schemas.microsoft.com/office/powerpoint/2010/main" val="351795866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2838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542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613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31421858"/>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012091"/>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0151975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59184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519603"/>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4789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24255"/>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288883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717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8459371"/>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37362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89565"/>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4961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6913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6881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936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904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5000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70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422220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5031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305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C86048-603D-4216-BD06-BCABB0C6048A}"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78781-37D5-4351-89CB-C2ECA2CC22D2}" type="slidenum">
              <a:rPr lang="en-US" smtClean="0"/>
              <a:t>‹#›</a:t>
            </a:fld>
            <a:endParaRPr lang="en-US"/>
          </a:p>
        </p:txBody>
      </p:sp>
    </p:spTree>
    <p:extLst>
      <p:ext uri="{BB962C8B-B14F-4D97-AF65-F5344CB8AC3E}">
        <p14:creationId xmlns:p14="http://schemas.microsoft.com/office/powerpoint/2010/main" val="2842540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86048-603D-4216-BD06-BCABB0C6048A}"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8781-37D5-4351-89CB-C2ECA2CC22D2}" type="slidenum">
              <a:rPr lang="en-US" smtClean="0"/>
              <a:t>‹#›</a:t>
            </a:fld>
            <a:endParaRPr lang="en-US"/>
          </a:p>
        </p:txBody>
      </p:sp>
    </p:spTree>
    <p:extLst>
      <p:ext uri="{BB962C8B-B14F-4D97-AF65-F5344CB8AC3E}">
        <p14:creationId xmlns:p14="http://schemas.microsoft.com/office/powerpoint/2010/main" val="3634548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86048-603D-4216-BD06-BCABB0C6048A}"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8781-37D5-4351-89CB-C2ECA2CC22D2}" type="slidenum">
              <a:rPr lang="en-US" smtClean="0"/>
              <a:t>‹#›</a:t>
            </a:fld>
            <a:endParaRPr lang="en-US"/>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861781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86048-603D-4216-BD06-BCABB0C6048A}"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8781-37D5-4351-89CB-C2ECA2CC22D2}" type="slidenum">
              <a:rPr lang="en-US" smtClean="0"/>
              <a:t>‹#›</a:t>
            </a:fld>
            <a:endParaRPr lang="en-US"/>
          </a:p>
        </p:txBody>
      </p:sp>
    </p:spTree>
    <p:extLst>
      <p:ext uri="{BB962C8B-B14F-4D97-AF65-F5344CB8AC3E}">
        <p14:creationId xmlns:p14="http://schemas.microsoft.com/office/powerpoint/2010/main" val="1430565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C86048-603D-4216-BD06-BCABB0C6048A}" type="datetimeFigureOut">
              <a:rPr lang="en-US" smtClean="0"/>
              <a:t>9/21/2021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8781-37D5-4351-89CB-C2ECA2CC22D2}" type="slidenum">
              <a:rPr lang="en-US" smtClean="0"/>
              <a:t>‹#›</a:t>
            </a:fld>
            <a:endParaRPr lang="en-US"/>
          </a:p>
        </p:txBody>
      </p:sp>
    </p:spTree>
    <p:extLst>
      <p:ext uri="{BB962C8B-B14F-4D97-AF65-F5344CB8AC3E}">
        <p14:creationId xmlns:p14="http://schemas.microsoft.com/office/powerpoint/2010/main" val="3093492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C86048-603D-4216-BD06-BCABB0C6048A}" type="datetimeFigureOut">
              <a:rPr lang="en-US" smtClean="0"/>
              <a:t>9/21/2021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8781-37D5-4351-89CB-C2ECA2CC22D2}" type="slidenum">
              <a:rPr lang="en-US" smtClean="0"/>
              <a:t>‹#›</a:t>
            </a:fld>
            <a:endParaRPr lang="en-US"/>
          </a:p>
        </p:txBody>
      </p:sp>
    </p:spTree>
    <p:extLst>
      <p:ext uri="{BB962C8B-B14F-4D97-AF65-F5344CB8AC3E}">
        <p14:creationId xmlns:p14="http://schemas.microsoft.com/office/powerpoint/2010/main" val="2852351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9307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972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647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25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027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31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7241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37358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2118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1191" name="Text Box 7"/>
          <p:cNvSpPr txBox="1">
            <a:spLocks noChangeArrowheads="1"/>
          </p:cNvSpPr>
          <p:nvPr userDrawn="1"/>
        </p:nvSpPr>
        <p:spPr bwMode="auto">
          <a:xfrm>
            <a:off x="365125" y="6580188"/>
            <a:ext cx="8229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00">
                <a:solidFill>
                  <a:srgbClr val="73738C"/>
                </a:solidFill>
              </a:rPr>
              <a:t>© 20</a:t>
            </a:r>
            <a:r>
              <a:rPr lang="en-US" altLang="zh-TW" sz="1000">
                <a:solidFill>
                  <a:srgbClr val="73738C"/>
                </a:solidFill>
                <a:ea typeface="新細明體" pitchFamily="18" charset="-120"/>
              </a:rPr>
              <a:t>12</a:t>
            </a:r>
            <a:r>
              <a:rPr lang="en-US" sz="1000">
                <a:solidFill>
                  <a:srgbClr val="73738C"/>
                </a:solidFill>
              </a:rPr>
              <a:t> Pearson Education, Inc.</a:t>
            </a:r>
            <a:endParaRPr lang="en-US" b="1">
              <a:solidFill>
                <a:srgbClr val="73738C"/>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5434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slow"/>
  <p:txStyles>
    <p:titleStyle>
      <a:lvl1pPr algn="ctr" rtl="0" fontAlgn="base">
        <a:spcBef>
          <a:spcPct val="0"/>
        </a:spcBef>
        <a:spcAft>
          <a:spcPct val="0"/>
        </a:spcAft>
        <a:defRPr sz="3600">
          <a:solidFill>
            <a:schemeClr val="tx1"/>
          </a:solidFill>
          <a:latin typeface="+mj-lt"/>
          <a:ea typeface="+mj-ea"/>
          <a:cs typeface="+mj-cs"/>
        </a:defRPr>
      </a:lvl1pPr>
      <a:lvl2pPr algn="ctr" rtl="0" fontAlgn="base">
        <a:spcBef>
          <a:spcPct val="0"/>
        </a:spcBef>
        <a:spcAft>
          <a:spcPct val="0"/>
        </a:spcAft>
        <a:defRPr sz="3600">
          <a:solidFill>
            <a:schemeClr val="tx1"/>
          </a:solidFill>
          <a:latin typeface="Arial" charset="0"/>
          <a:ea typeface="ＭＳ Ｐゴシック" pitchFamily="66" charset="-128"/>
        </a:defRPr>
      </a:lvl2pPr>
      <a:lvl3pPr algn="ctr" rtl="0" fontAlgn="base">
        <a:spcBef>
          <a:spcPct val="0"/>
        </a:spcBef>
        <a:spcAft>
          <a:spcPct val="0"/>
        </a:spcAft>
        <a:defRPr sz="3600">
          <a:solidFill>
            <a:schemeClr val="tx1"/>
          </a:solidFill>
          <a:latin typeface="Arial" charset="0"/>
          <a:ea typeface="ＭＳ Ｐゴシック" pitchFamily="66" charset="-128"/>
        </a:defRPr>
      </a:lvl3pPr>
      <a:lvl4pPr algn="ctr" rtl="0" fontAlgn="base">
        <a:spcBef>
          <a:spcPct val="0"/>
        </a:spcBef>
        <a:spcAft>
          <a:spcPct val="0"/>
        </a:spcAft>
        <a:defRPr sz="3600">
          <a:solidFill>
            <a:schemeClr val="tx1"/>
          </a:solidFill>
          <a:latin typeface="Arial" charset="0"/>
          <a:ea typeface="ＭＳ Ｐゴシック" pitchFamily="66" charset="-128"/>
        </a:defRPr>
      </a:lvl4pPr>
      <a:lvl5pPr algn="ctr" rtl="0" fontAlgn="base">
        <a:spcBef>
          <a:spcPct val="0"/>
        </a:spcBef>
        <a:spcAft>
          <a:spcPct val="0"/>
        </a:spcAft>
        <a:defRPr sz="3600">
          <a:solidFill>
            <a:schemeClr val="tx1"/>
          </a:solidFill>
          <a:latin typeface="Arial" charset="0"/>
          <a:ea typeface="ＭＳ Ｐゴシック" pitchFamily="66" charset="-128"/>
        </a:defRPr>
      </a:lvl5pPr>
      <a:lvl6pPr marL="457200" algn="ctr" rtl="0" fontAlgn="base">
        <a:spcBef>
          <a:spcPct val="0"/>
        </a:spcBef>
        <a:spcAft>
          <a:spcPct val="0"/>
        </a:spcAft>
        <a:defRPr sz="3600">
          <a:solidFill>
            <a:schemeClr val="tx1"/>
          </a:solidFill>
          <a:latin typeface="Arial" charset="0"/>
          <a:ea typeface="ＭＳ Ｐゴシック" pitchFamily="66" charset="-128"/>
        </a:defRPr>
      </a:lvl6pPr>
      <a:lvl7pPr marL="914400" algn="ctr" rtl="0" fontAlgn="base">
        <a:spcBef>
          <a:spcPct val="0"/>
        </a:spcBef>
        <a:spcAft>
          <a:spcPct val="0"/>
        </a:spcAft>
        <a:defRPr sz="3600">
          <a:solidFill>
            <a:schemeClr val="tx1"/>
          </a:solidFill>
          <a:latin typeface="Arial" charset="0"/>
          <a:ea typeface="ＭＳ Ｐゴシック" pitchFamily="66" charset="-128"/>
        </a:defRPr>
      </a:lvl7pPr>
      <a:lvl8pPr marL="1371600" algn="ctr" rtl="0" fontAlgn="base">
        <a:spcBef>
          <a:spcPct val="0"/>
        </a:spcBef>
        <a:spcAft>
          <a:spcPct val="0"/>
        </a:spcAft>
        <a:defRPr sz="3600">
          <a:solidFill>
            <a:schemeClr val="tx1"/>
          </a:solidFill>
          <a:latin typeface="Arial" charset="0"/>
          <a:ea typeface="ＭＳ Ｐゴシック" pitchFamily="66" charset="-128"/>
        </a:defRPr>
      </a:lvl8pPr>
      <a:lvl9pPr marL="1828800" algn="ctr" rtl="0" fontAlgn="base">
        <a:spcBef>
          <a:spcPct val="0"/>
        </a:spcBef>
        <a:spcAft>
          <a:spcPct val="0"/>
        </a:spcAft>
        <a:defRPr sz="3600">
          <a:solidFill>
            <a:schemeClr val="tx1"/>
          </a:solidFill>
          <a:latin typeface="Arial" charset="0"/>
          <a:ea typeface="ＭＳ Ｐゴシック" pitchFamily="66" charset="-128"/>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9/21/2021</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643065721"/>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4.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WR6uSXW-8p4" TargetMode="Externa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XHX9pmQ6m_s"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hyperlink" Target="https://www.ipcc.ch/2019/"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p:cNvSpPr>
          <p:nvPr/>
        </p:nvSpPr>
        <p:spPr bwMode="auto">
          <a:xfrm>
            <a:off x="228600" y="1676400"/>
            <a:ext cx="83058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457200"/>
            <a:br>
              <a:rPr lang="en-US" sz="4000" dirty="0">
                <a:solidFill>
                  <a:srgbClr val="000000"/>
                </a:solidFill>
                <a:ea typeface="ＭＳ Ｐゴシック" pitchFamily="18" charset="-128"/>
              </a:rPr>
            </a:br>
            <a:endParaRPr lang="en-US" sz="1800" dirty="0">
              <a:solidFill>
                <a:prstClr val="black"/>
              </a:solidFill>
              <a:latin typeface="Arial" pitchFamily="34" charset="0"/>
              <a:ea typeface="ＭＳ Ｐゴシック" pitchFamily="34" charset="-128"/>
            </a:endParaRPr>
          </a:p>
          <a:p>
            <a:pPr algn="ctr"/>
            <a:br>
              <a:rPr lang="en-US" sz="4000" dirty="0">
                <a:solidFill>
                  <a:srgbClr val="000000"/>
                </a:solidFill>
                <a:ea typeface="ＭＳ Ｐゴシック" pitchFamily="18" charset="-128"/>
              </a:rPr>
            </a:br>
            <a:br>
              <a:rPr lang="en-US" sz="2000" dirty="0">
                <a:solidFill>
                  <a:srgbClr val="000000"/>
                </a:solidFill>
                <a:ea typeface="ＭＳ Ｐゴシック" pitchFamily="18" charset="-128"/>
              </a:rPr>
            </a:br>
            <a:r>
              <a:rPr lang="en-US" sz="4400" dirty="0">
                <a:solidFill>
                  <a:schemeClr val="bg1"/>
                </a:solidFill>
                <a:ea typeface="ＭＳ Ｐゴシック" pitchFamily="18" charset="-128"/>
              </a:rPr>
              <a:t>Energy and Climate Change</a:t>
            </a:r>
          </a:p>
          <a:p>
            <a:pPr algn="ctr"/>
            <a:endParaRPr lang="en-US" sz="3600" dirty="0">
              <a:solidFill>
                <a:schemeClr val="bg1"/>
              </a:solidFill>
              <a:ea typeface="ＭＳ Ｐゴシック" pitchFamily="18" charset="-128"/>
            </a:endParaRPr>
          </a:p>
          <a:p>
            <a:pPr algn="ctr"/>
            <a:r>
              <a:rPr lang="en-US" sz="3600" b="1" dirty="0">
                <a:solidFill>
                  <a:schemeClr val="bg1"/>
                </a:solidFill>
                <a:ea typeface="ＭＳ Ｐゴシック" pitchFamily="18" charset="-128"/>
              </a:rPr>
              <a:t> </a:t>
            </a:r>
            <a:r>
              <a:rPr lang="en-US" sz="2800" b="1" dirty="0">
                <a:solidFill>
                  <a:schemeClr val="bg1"/>
                </a:solidFill>
                <a:ea typeface="ＭＳ Ｐゴシック" pitchFamily="18" charset="-128"/>
              </a:rPr>
              <a:t>Chapter 5</a:t>
            </a:r>
          </a:p>
          <a:p>
            <a:pPr algn="ctr"/>
            <a:r>
              <a:rPr lang="en-US" sz="2800" b="1" dirty="0">
                <a:solidFill>
                  <a:schemeClr val="bg1"/>
                </a:solidFill>
                <a:ea typeface="ＭＳ Ｐゴシック" pitchFamily="18" charset="-128"/>
              </a:rPr>
              <a:t>The Greenhouse Effect</a:t>
            </a:r>
          </a:p>
          <a:p>
            <a:pPr algn="ctr"/>
            <a:endParaRPr lang="en-US" sz="2800" dirty="0">
              <a:ea typeface="ＭＳ Ｐゴシック" pitchFamily="18" charset="-128"/>
            </a:endParaRPr>
          </a:p>
          <a:p>
            <a:pPr algn="ctr"/>
            <a:endParaRPr lang="en-US" sz="2800" dirty="0">
              <a:ea typeface="ＭＳ Ｐゴシック" pitchFamily="18" charset="-128"/>
            </a:endParaRPr>
          </a:p>
          <a:p>
            <a:pPr algn="ctr"/>
            <a:endParaRPr lang="en-US" sz="2800" dirty="0">
              <a:ea typeface="ＭＳ Ｐゴシック" pitchFamily="18" charset="-128"/>
            </a:endParaRPr>
          </a:p>
        </p:txBody>
      </p:sp>
    </p:spTree>
    <p:custDataLst>
      <p:tags r:id="rId1"/>
    </p:custDataLst>
    <p:extLst>
      <p:ext uri="{BB962C8B-B14F-4D97-AF65-F5344CB8AC3E}">
        <p14:creationId xmlns:p14="http://schemas.microsoft.com/office/powerpoint/2010/main" val="1340376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036" y="1371600"/>
            <a:ext cx="4038600" cy="1173470"/>
          </a:xfrm>
        </p:spPr>
        <p:txBody>
          <a:bodyPr>
            <a:normAutofit fontScale="90000"/>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Earth’s Energy Balance</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7" name="Picture 1" descr="Baird5e_fig_5_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914400"/>
            <a:ext cx="41148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95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470" y="83297"/>
            <a:ext cx="8886930" cy="1173470"/>
          </a:xfrm>
        </p:spPr>
        <p:txBody>
          <a:bodyPr>
            <a:normAutofit fontScale="90000"/>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Energy absorption by greenhouse gases</a:t>
            </a:r>
          </a:p>
        </p:txBody>
      </p:sp>
      <p:sp>
        <p:nvSpPr>
          <p:cNvPr id="3" name="Content Placeholder 2"/>
          <p:cNvSpPr>
            <a:spLocks noGrp="1"/>
          </p:cNvSpPr>
          <p:nvPr>
            <p:ph idx="1"/>
          </p:nvPr>
        </p:nvSpPr>
        <p:spPr>
          <a:xfrm>
            <a:off x="533400" y="5638800"/>
            <a:ext cx="7886700" cy="8382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00"/>
            <a:ext cx="5426807" cy="3352800"/>
          </a:xfrm>
          <a:prstGeom prst="rect">
            <a:avLst/>
          </a:prstGeom>
        </p:spPr>
      </p:pic>
    </p:spTree>
    <p:extLst>
      <p:ext uri="{BB962C8B-B14F-4D97-AF65-F5344CB8AC3E}">
        <p14:creationId xmlns:p14="http://schemas.microsoft.com/office/powerpoint/2010/main" val="2998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470" y="83297"/>
            <a:ext cx="8886930" cy="1173470"/>
          </a:xfrm>
        </p:spPr>
        <p:txBody>
          <a:bodyPr>
            <a:normAutofit fontScale="90000"/>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Energy absorption by greenhouse gases</a:t>
            </a:r>
          </a:p>
        </p:txBody>
      </p:sp>
      <p:sp>
        <p:nvSpPr>
          <p:cNvPr id="3" name="Content Placeholder 2"/>
          <p:cNvSpPr>
            <a:spLocks noGrp="1"/>
          </p:cNvSpPr>
          <p:nvPr>
            <p:ph idx="1"/>
          </p:nvPr>
        </p:nvSpPr>
        <p:spPr>
          <a:xfrm>
            <a:off x="533400" y="5638800"/>
            <a:ext cx="7886700" cy="8382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5" name="Picture 1" descr="Baird5e_fig_5_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8345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85800" y="5181600"/>
            <a:ext cx="8305800" cy="1200329"/>
          </a:xfrm>
          <a:prstGeom prst="rect">
            <a:avLst/>
          </a:prstGeom>
        </p:spPr>
        <p:txBody>
          <a:bodyPr wrap="square">
            <a:spAutoFit/>
          </a:bodyPr>
          <a:lstStyle/>
          <a:p>
            <a:r>
              <a:rPr lang="en-US" dirty="0">
                <a:solidFill>
                  <a:schemeClr val="bg1"/>
                </a:solidFill>
              </a:rPr>
              <a:t>For a particular vibrational mode to be observed (active) in the infrared spectrum, the mode must involve a change in the dipole moment of the molecule</a:t>
            </a:r>
          </a:p>
        </p:txBody>
      </p:sp>
    </p:spTree>
    <p:extLst>
      <p:ext uri="{BB962C8B-B14F-4D97-AF65-F5344CB8AC3E}">
        <p14:creationId xmlns:p14="http://schemas.microsoft.com/office/powerpoint/2010/main" val="20248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647" y="23812"/>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743200"/>
            <a:ext cx="4591050" cy="2143125"/>
          </a:xfrm>
          <a:prstGeom prst="rect">
            <a:avLst/>
          </a:prstGeom>
        </p:spPr>
      </p:pic>
      <p:sp>
        <p:nvSpPr>
          <p:cNvPr id="7" name="Rectangle 6"/>
          <p:cNvSpPr/>
          <p:nvPr/>
        </p:nvSpPr>
        <p:spPr>
          <a:xfrm>
            <a:off x="457200" y="1304547"/>
            <a:ext cx="8305800" cy="1569660"/>
          </a:xfrm>
          <a:prstGeom prst="rect">
            <a:avLst/>
          </a:prstGeom>
        </p:spPr>
        <p:txBody>
          <a:bodyPr wrap="square">
            <a:spAutoFit/>
          </a:bodyPr>
          <a:lstStyle/>
          <a:p>
            <a:r>
              <a:rPr lang="en-US" dirty="0">
                <a:solidFill>
                  <a:schemeClr val="bg1"/>
                </a:solidFill>
              </a:rPr>
              <a:t>Linear molecule</a:t>
            </a:r>
          </a:p>
          <a:p>
            <a:r>
              <a:rPr lang="en-US" dirty="0">
                <a:solidFill>
                  <a:schemeClr val="bg1"/>
                </a:solidFill>
              </a:rPr>
              <a:t>Number of vibrational modes = 3N-5</a:t>
            </a:r>
          </a:p>
          <a:p>
            <a:endParaRPr lang="en-US" dirty="0"/>
          </a:p>
          <a:p>
            <a:endParaRPr lang="en-US" dirty="0"/>
          </a:p>
        </p:txBody>
      </p:sp>
    </p:spTree>
    <p:extLst>
      <p:ext uri="{BB962C8B-B14F-4D97-AF65-F5344CB8AC3E}">
        <p14:creationId xmlns:p14="http://schemas.microsoft.com/office/powerpoint/2010/main" val="157195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647" y="23812"/>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5" name="Picture 1" descr="Baird5e_fig_5_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787241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27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647" y="23812"/>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4" name="Picture 1" descr="Baird5e_fig_5_0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143000"/>
            <a:ext cx="6808788" cy="41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Baird5e_fig_5_01.jpg"/>
          <p:cNvPicPr>
            <a:picLocks noChangeAspect="1"/>
          </p:cNvPicPr>
          <p:nvPr/>
        </p:nvPicPr>
        <p:blipFill rotWithShape="1">
          <a:blip r:embed="rId3" cstate="print">
            <a:extLst>
              <a:ext uri="{28A0092B-C50C-407E-A947-70E740481C1C}">
                <a14:useLocalDpi xmlns:a14="http://schemas.microsoft.com/office/drawing/2010/main" val="0"/>
              </a:ext>
            </a:extLst>
          </a:blip>
          <a:srcRect l="28829"/>
          <a:stretch/>
        </p:blipFill>
        <p:spPr bwMode="auto">
          <a:xfrm>
            <a:off x="5403641" y="4495800"/>
            <a:ext cx="3581400" cy="2222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49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209800"/>
            <a:ext cx="6378303" cy="2849880"/>
          </a:xfrm>
          <a:prstGeom prst="rect">
            <a:avLst/>
          </a:prstGeom>
        </p:spPr>
      </p:pic>
      <p:sp>
        <p:nvSpPr>
          <p:cNvPr id="5" name="Rectangle 4"/>
          <p:cNvSpPr/>
          <p:nvPr/>
        </p:nvSpPr>
        <p:spPr>
          <a:xfrm>
            <a:off x="682227" y="1143000"/>
            <a:ext cx="6827046" cy="830997"/>
          </a:xfrm>
          <a:prstGeom prst="rect">
            <a:avLst/>
          </a:prstGeom>
        </p:spPr>
        <p:txBody>
          <a:bodyPr wrap="square">
            <a:spAutoFit/>
          </a:bodyPr>
          <a:lstStyle/>
          <a:p>
            <a:r>
              <a:rPr lang="en-US" dirty="0">
                <a:solidFill>
                  <a:schemeClr val="bg1"/>
                </a:solidFill>
              </a:rPr>
              <a:t>800,000-year Ice-Core Records of Atmospheric Carbon Dioxide (CO</a:t>
            </a:r>
            <a:r>
              <a:rPr lang="en-US" baseline="-25000" dirty="0">
                <a:solidFill>
                  <a:schemeClr val="bg1"/>
                </a:solidFill>
              </a:rPr>
              <a:t>2</a:t>
            </a:r>
            <a:r>
              <a:rPr lang="en-US" dirty="0">
                <a:solidFill>
                  <a:schemeClr val="bg1"/>
                </a:solidFill>
              </a:rPr>
              <a:t>)</a:t>
            </a:r>
          </a:p>
        </p:txBody>
      </p:sp>
      <p:sp>
        <p:nvSpPr>
          <p:cNvPr id="9" name="Rectangle 8"/>
          <p:cNvSpPr/>
          <p:nvPr/>
        </p:nvSpPr>
        <p:spPr>
          <a:xfrm>
            <a:off x="533400" y="5264501"/>
            <a:ext cx="7696200" cy="584775"/>
          </a:xfrm>
          <a:prstGeom prst="rect">
            <a:avLst/>
          </a:prstGeom>
        </p:spPr>
        <p:txBody>
          <a:bodyPr wrap="square">
            <a:spAutoFit/>
          </a:bodyPr>
          <a:lstStyle/>
          <a:p>
            <a:r>
              <a:rPr lang="en-US" sz="1600" dirty="0">
                <a:solidFill>
                  <a:schemeClr val="bg1"/>
                </a:solidFill>
              </a:rPr>
              <a:t>World Data Center for Paleoclimatology, National Oceanic and Atmospheric Administration (NOAA)</a:t>
            </a:r>
          </a:p>
        </p:txBody>
      </p:sp>
    </p:spTree>
    <p:extLst>
      <p:ext uri="{BB962C8B-B14F-4D97-AF65-F5344CB8AC3E}">
        <p14:creationId xmlns:p14="http://schemas.microsoft.com/office/powerpoint/2010/main" val="253149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15073"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4" name="Picture 1" descr="Baird5e_fig_5_08.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614"/>
          <a:stretch/>
        </p:blipFill>
        <p:spPr bwMode="auto">
          <a:xfrm>
            <a:off x="4343400" y="3200400"/>
            <a:ext cx="4540180" cy="325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28600" y="1690689"/>
            <a:ext cx="3962400" cy="4832092"/>
          </a:xfrm>
          <a:prstGeom prst="rect">
            <a:avLst/>
          </a:prstGeom>
        </p:spPr>
        <p:txBody>
          <a:bodyPr wrap="square">
            <a:spAutoFit/>
          </a:bodyPr>
          <a:lstStyle/>
          <a:p>
            <a:pPr marL="171450" indent="-171450">
              <a:buFontTx/>
              <a:buChar char="-"/>
            </a:pPr>
            <a:r>
              <a:rPr lang="en-US" sz="1400" dirty="0">
                <a:solidFill>
                  <a:schemeClr val="bg1"/>
                </a:solidFill>
              </a:rPr>
              <a:t>Over the last 800,000 years atmospheric CO</a:t>
            </a:r>
            <a:r>
              <a:rPr lang="en-US" sz="1400" baseline="-25000" dirty="0">
                <a:solidFill>
                  <a:schemeClr val="bg1"/>
                </a:solidFill>
              </a:rPr>
              <a:t>2</a:t>
            </a:r>
            <a:r>
              <a:rPr lang="en-US" sz="1400" dirty="0">
                <a:solidFill>
                  <a:schemeClr val="bg1"/>
                </a:solidFill>
              </a:rPr>
              <a:t> levels as indicated by the ice-core data have fluctuated between 170 and 300 parts per million by volume (</a:t>
            </a:r>
            <a:r>
              <a:rPr lang="en-US" sz="1400" dirty="0" err="1">
                <a:solidFill>
                  <a:schemeClr val="bg1"/>
                </a:solidFill>
              </a:rPr>
              <a:t>ppmv</a:t>
            </a:r>
            <a:r>
              <a:rPr lang="en-US" sz="1400" dirty="0">
                <a:solidFill>
                  <a:schemeClr val="bg1"/>
                </a:solidFill>
              </a:rPr>
              <a:t>), corresponding with conditions of glacial and interglacial periods. </a:t>
            </a:r>
          </a:p>
          <a:p>
            <a:endParaRPr lang="en-US" sz="1400" dirty="0">
              <a:solidFill>
                <a:schemeClr val="bg1"/>
              </a:solidFill>
            </a:endParaRPr>
          </a:p>
          <a:p>
            <a:pPr marL="171450" indent="-171450">
              <a:buFontTx/>
              <a:buChar char="-"/>
            </a:pPr>
            <a:r>
              <a:rPr lang="en-US" sz="1400" dirty="0">
                <a:solidFill>
                  <a:schemeClr val="bg1"/>
                </a:solidFill>
              </a:rPr>
              <a:t>Prior to about 450,000 years before present time (BP) atmospheric CO</a:t>
            </a:r>
            <a:r>
              <a:rPr lang="en-US" sz="1400" baseline="-25000" dirty="0">
                <a:solidFill>
                  <a:schemeClr val="bg1"/>
                </a:solidFill>
              </a:rPr>
              <a:t>2</a:t>
            </a:r>
            <a:r>
              <a:rPr lang="en-US" sz="1400" dirty="0">
                <a:solidFill>
                  <a:schemeClr val="bg1"/>
                </a:solidFill>
              </a:rPr>
              <a:t> levels were always at or below 260 </a:t>
            </a:r>
            <a:r>
              <a:rPr lang="en-US" sz="1400" dirty="0" err="1">
                <a:solidFill>
                  <a:schemeClr val="bg1"/>
                </a:solidFill>
              </a:rPr>
              <a:t>ppmv</a:t>
            </a:r>
            <a:r>
              <a:rPr lang="en-US" sz="1400" dirty="0">
                <a:solidFill>
                  <a:schemeClr val="bg1"/>
                </a:solidFill>
              </a:rPr>
              <a:t> and reached lowest values, approaching 170 </a:t>
            </a:r>
            <a:r>
              <a:rPr lang="en-US" sz="1400" dirty="0" err="1">
                <a:solidFill>
                  <a:schemeClr val="bg1"/>
                </a:solidFill>
              </a:rPr>
              <a:t>ppmv</a:t>
            </a:r>
            <a:r>
              <a:rPr lang="en-US" sz="1400" dirty="0">
                <a:solidFill>
                  <a:schemeClr val="bg1"/>
                </a:solidFill>
              </a:rPr>
              <a:t>, between 660,000 and 670,000 years ago. The highest pre-industrial value recorded in 800,000 years of ice-core record was 298.6 </a:t>
            </a:r>
            <a:r>
              <a:rPr lang="en-US" sz="1400" dirty="0" err="1">
                <a:solidFill>
                  <a:schemeClr val="bg1"/>
                </a:solidFill>
              </a:rPr>
              <a:t>ppmv</a:t>
            </a:r>
            <a:r>
              <a:rPr lang="en-US" sz="1400" dirty="0">
                <a:solidFill>
                  <a:schemeClr val="bg1"/>
                </a:solidFill>
              </a:rPr>
              <a:t>, in the </a:t>
            </a:r>
            <a:r>
              <a:rPr lang="en-US" sz="1400" dirty="0" err="1">
                <a:solidFill>
                  <a:schemeClr val="bg1"/>
                </a:solidFill>
              </a:rPr>
              <a:t>Vostok</a:t>
            </a:r>
            <a:r>
              <a:rPr lang="en-US" sz="1400" dirty="0">
                <a:solidFill>
                  <a:schemeClr val="bg1"/>
                </a:solidFill>
              </a:rPr>
              <a:t> core, around 330,000 years ago. </a:t>
            </a:r>
          </a:p>
          <a:p>
            <a:endParaRPr lang="en-US" sz="1400" dirty="0">
              <a:solidFill>
                <a:schemeClr val="bg1"/>
              </a:solidFill>
            </a:endParaRPr>
          </a:p>
          <a:p>
            <a:pPr marL="171450" indent="-171450">
              <a:buFontTx/>
              <a:buChar char="-"/>
            </a:pPr>
            <a:r>
              <a:rPr lang="en-US" sz="1400" dirty="0">
                <a:solidFill>
                  <a:schemeClr val="bg1"/>
                </a:solidFill>
              </a:rPr>
              <a:t>Atmospheric CO</a:t>
            </a:r>
            <a:r>
              <a:rPr lang="en-US" sz="1400" baseline="-25000" dirty="0">
                <a:solidFill>
                  <a:schemeClr val="bg1"/>
                </a:solidFill>
              </a:rPr>
              <a:t>2</a:t>
            </a:r>
            <a:r>
              <a:rPr lang="en-US" sz="1400" dirty="0">
                <a:solidFill>
                  <a:schemeClr val="bg1"/>
                </a:solidFill>
              </a:rPr>
              <a:t> levels have increased markedly in industrial times; measurements in year 2010 at Cape Grim Tasmania and the South Pole both indicated values of 386 </a:t>
            </a:r>
            <a:r>
              <a:rPr lang="en-US" sz="1400" dirty="0" err="1">
                <a:solidFill>
                  <a:schemeClr val="bg1"/>
                </a:solidFill>
              </a:rPr>
              <a:t>ppmv</a:t>
            </a:r>
            <a:r>
              <a:rPr lang="en-US" sz="1400" dirty="0">
                <a:solidFill>
                  <a:schemeClr val="bg1"/>
                </a:solidFill>
              </a:rPr>
              <a:t>, and are currently increasing at about 2 </a:t>
            </a:r>
            <a:r>
              <a:rPr lang="en-US" sz="1400" dirty="0" err="1">
                <a:solidFill>
                  <a:schemeClr val="bg1"/>
                </a:solidFill>
              </a:rPr>
              <a:t>ppmv</a:t>
            </a:r>
            <a:r>
              <a:rPr lang="en-US" sz="1400" dirty="0">
                <a:solidFill>
                  <a:schemeClr val="bg1"/>
                </a:solidFill>
              </a:rPr>
              <a:t>/year.</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349" r="8342" b="67778"/>
          <a:stretch/>
        </p:blipFill>
        <p:spPr>
          <a:xfrm>
            <a:off x="4685881" y="930274"/>
            <a:ext cx="4191000" cy="2209800"/>
          </a:xfrm>
          <a:prstGeom prst="rect">
            <a:avLst/>
          </a:prstGeom>
        </p:spPr>
      </p:pic>
    </p:spTree>
    <p:extLst>
      <p:ext uri="{BB962C8B-B14F-4D97-AF65-F5344CB8AC3E}">
        <p14:creationId xmlns:p14="http://schemas.microsoft.com/office/powerpoint/2010/main" val="2239639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15073"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5" name="Picture 1" descr="Baird5e_fig_5_09.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398" y="1524000"/>
            <a:ext cx="700405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145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15073"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pic>
        <p:nvPicPr>
          <p:cNvPr id="4" name="Picture 1" descr="Baird5e_fig_5_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295400"/>
            <a:ext cx="80391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75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1" descr="Baird5e_fig_5_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09600"/>
            <a:ext cx="5535613"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45" y="3657600"/>
            <a:ext cx="2971800" cy="1203325"/>
          </a:xfrm>
        </p:spPr>
        <p:txBody>
          <a:bodyPr>
            <a:normAutofit fontScale="90000"/>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Historical temperature trends</a:t>
            </a:r>
          </a:p>
        </p:txBody>
      </p:sp>
    </p:spTree>
    <p:extLst>
      <p:ext uri="{BB962C8B-B14F-4D97-AF65-F5344CB8AC3E}">
        <p14:creationId xmlns:p14="http://schemas.microsoft.com/office/powerpoint/2010/main" val="2994813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15073"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Carbon dioxide</a:t>
            </a:r>
          </a:p>
        </p:txBody>
      </p:sp>
      <p:sp>
        <p:nvSpPr>
          <p:cNvPr id="2" name="Content Placeholder 1"/>
          <p:cNvSpPr>
            <a:spLocks noGrp="1"/>
          </p:cNvSpPr>
          <p:nvPr>
            <p:ph idx="1"/>
          </p:nvPr>
        </p:nvSpPr>
        <p:spPr>
          <a:xfrm>
            <a:off x="152400" y="1401763"/>
            <a:ext cx="7886700" cy="4351338"/>
          </a:xfrm>
        </p:spPr>
        <p:txBody>
          <a:bodyPr>
            <a:normAutofit fontScale="92500" lnSpcReduction="20000"/>
          </a:bodyPr>
          <a:lstStyle/>
          <a:p>
            <a:pPr marL="0" indent="0">
              <a:buNone/>
            </a:pPr>
            <a:r>
              <a:rPr lang="en-US" sz="2800" b="1" dirty="0">
                <a:solidFill>
                  <a:schemeClr val="bg1"/>
                </a:solidFill>
                <a:latin typeface="Arial" panose="020B0604020202020204" pitchFamily="34" charset="0"/>
                <a:cs typeface="Arial" panose="020B0604020202020204" pitchFamily="34" charset="0"/>
              </a:rPr>
              <a:t>Atmospheric lifetime</a:t>
            </a:r>
          </a:p>
          <a:p>
            <a:pPr>
              <a:buFontTx/>
              <a:buChar char="-"/>
            </a:pPr>
            <a:r>
              <a:rPr lang="en-US" sz="2400" dirty="0">
                <a:solidFill>
                  <a:schemeClr val="bg1"/>
                </a:solidFill>
                <a:latin typeface="Arial" panose="020B0604020202020204" pitchFamily="34" charset="0"/>
                <a:cs typeface="Arial" panose="020B0604020202020204" pitchFamily="34" charset="0"/>
              </a:rPr>
              <a:t>1990 study: 50 to 200 years</a:t>
            </a:r>
          </a:p>
          <a:p>
            <a:pPr>
              <a:buFontTx/>
              <a:buChar char="-"/>
            </a:pPr>
            <a:r>
              <a:rPr lang="en-US" sz="2400" dirty="0">
                <a:solidFill>
                  <a:schemeClr val="bg1"/>
                </a:solidFill>
                <a:latin typeface="Arial" panose="020B0604020202020204" pitchFamily="34" charset="0"/>
                <a:cs typeface="Arial" panose="020B0604020202020204" pitchFamily="34" charset="0"/>
              </a:rPr>
              <a:t>1995 and 2001 studies: 5 to 200 years</a:t>
            </a:r>
          </a:p>
          <a:p>
            <a:pPr>
              <a:buFontTx/>
              <a:buChar char="-"/>
            </a:pPr>
            <a:r>
              <a:rPr lang="en-US" sz="2400" dirty="0">
                <a:solidFill>
                  <a:schemeClr val="bg1"/>
                </a:solidFill>
                <a:latin typeface="Arial" panose="020B0604020202020204" pitchFamily="34" charset="0"/>
                <a:cs typeface="Arial" panose="020B0604020202020204" pitchFamily="34" charset="0"/>
              </a:rPr>
              <a:t>2007 report: </a:t>
            </a:r>
          </a:p>
          <a:p>
            <a:pPr marL="0" indent="0">
              <a:buNone/>
            </a:pPr>
            <a:r>
              <a:rPr lang="en-US" sz="2400" dirty="0">
                <a:solidFill>
                  <a:schemeClr val="bg1"/>
                </a:solidFill>
                <a:latin typeface="Arial" panose="020B0604020202020204" pitchFamily="34" charset="0"/>
                <a:cs typeface="Arial" panose="020B0604020202020204" pitchFamily="34" charset="0"/>
              </a:rPr>
              <a:t>"About 50% of a CO</a:t>
            </a:r>
            <a:r>
              <a:rPr lang="en-US" sz="2400" baseline="-25000" dirty="0">
                <a:solidFill>
                  <a:schemeClr val="bg1"/>
                </a:solidFill>
                <a:latin typeface="Arial" panose="020B0604020202020204" pitchFamily="34" charset="0"/>
                <a:cs typeface="Arial" panose="020B0604020202020204" pitchFamily="34" charset="0"/>
              </a:rPr>
              <a:t>2</a:t>
            </a:r>
            <a:r>
              <a:rPr lang="en-US" sz="2400" dirty="0">
                <a:solidFill>
                  <a:schemeClr val="bg1"/>
                </a:solidFill>
                <a:latin typeface="Arial" panose="020B0604020202020204" pitchFamily="34" charset="0"/>
                <a:cs typeface="Arial" panose="020B0604020202020204" pitchFamily="34" charset="0"/>
              </a:rPr>
              <a:t> increase will be removed from the atmosphere within 30 years, and a further 30% will be removed within a few centuries. The remaining 20% may stay in the atmosphere for many thousands of years." </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sz="1600" dirty="0">
                <a:solidFill>
                  <a:schemeClr val="bg1"/>
                </a:solidFill>
                <a:latin typeface="Arial" panose="020B0604020202020204" pitchFamily="34" charset="0"/>
                <a:cs typeface="Arial" panose="020B0604020202020204" pitchFamily="34" charset="0"/>
              </a:rPr>
              <a:t>(nature reports climate change | VOL 2 | DECEMBER 2008 | www.nature.com/reports/climatechange )</a:t>
            </a:r>
          </a:p>
        </p:txBody>
      </p:sp>
    </p:spTree>
    <p:extLst>
      <p:ext uri="{BB962C8B-B14F-4D97-AF65-F5344CB8AC3E}">
        <p14:creationId xmlns:p14="http://schemas.microsoft.com/office/powerpoint/2010/main" val="1602993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Water vapor</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953000"/>
            <a:ext cx="4794242" cy="1551591"/>
          </a:xfrm>
          <a:prstGeom prst="rect">
            <a:avLst/>
          </a:prstGeom>
        </p:spPr>
      </p:pic>
      <p:sp>
        <p:nvSpPr>
          <p:cNvPr id="11" name="Rectangle 10"/>
          <p:cNvSpPr/>
          <p:nvPr/>
        </p:nvSpPr>
        <p:spPr>
          <a:xfrm>
            <a:off x="228600" y="2670634"/>
            <a:ext cx="6934200" cy="2677656"/>
          </a:xfrm>
          <a:prstGeom prst="rect">
            <a:avLst/>
          </a:prstGeom>
        </p:spPr>
        <p:txBody>
          <a:bodyPr wrap="square">
            <a:spAutoFit/>
          </a:bodyPr>
          <a:lstStyle/>
          <a:p>
            <a:r>
              <a:rPr lang="en-US" dirty="0">
                <a:solidFill>
                  <a:schemeClr val="bg1"/>
                </a:solidFill>
              </a:rPr>
              <a:t>Nonlinear molecule</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Number of vibrational modes = 3N-6</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51435"/>
            <a:ext cx="5008457" cy="3157331"/>
          </a:xfrm>
          <a:prstGeom prst="rect">
            <a:avLst/>
          </a:prstGeom>
        </p:spPr>
      </p:pic>
    </p:spTree>
    <p:extLst>
      <p:ext uri="{BB962C8B-B14F-4D97-AF65-F5344CB8AC3E}">
        <p14:creationId xmlns:p14="http://schemas.microsoft.com/office/powerpoint/2010/main" val="393914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1" descr="Baird5e_fig_5_0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99" y="1143000"/>
            <a:ext cx="8223499"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49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14235" y="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Methane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21" y="1828800"/>
            <a:ext cx="4782261" cy="4191000"/>
          </a:xfrm>
          <a:prstGeom prst="rect">
            <a:avLst/>
          </a:prstGeom>
        </p:spPr>
      </p:pic>
      <p:sp>
        <p:nvSpPr>
          <p:cNvPr id="4" name="Rectangle 3"/>
          <p:cNvSpPr/>
          <p:nvPr/>
        </p:nvSpPr>
        <p:spPr>
          <a:xfrm>
            <a:off x="0" y="6211669"/>
            <a:ext cx="5867400" cy="646331"/>
          </a:xfrm>
          <a:prstGeom prst="rect">
            <a:avLst/>
          </a:prstGeom>
        </p:spPr>
        <p:txBody>
          <a:bodyPr wrap="square">
            <a:spAutoFit/>
          </a:bodyPr>
          <a:lstStyle/>
          <a:p>
            <a:r>
              <a:rPr lang="en-US" sz="1200" dirty="0">
                <a:solidFill>
                  <a:schemeClr val="bg1"/>
                </a:solidFill>
              </a:rPr>
              <a:t>Methane vibrational normal modes http://www.researchgate.net/figure/278652214_fig4_Figure-18-18-Methane-vibrational-normal-modes</a:t>
            </a:r>
          </a:p>
        </p:txBody>
      </p:sp>
      <p:sp>
        <p:nvSpPr>
          <p:cNvPr id="7" name="Rectangle 6"/>
          <p:cNvSpPr/>
          <p:nvPr/>
        </p:nvSpPr>
        <p:spPr>
          <a:xfrm>
            <a:off x="304800" y="914400"/>
            <a:ext cx="8305800" cy="1569660"/>
          </a:xfrm>
          <a:prstGeom prst="rect">
            <a:avLst/>
          </a:prstGeom>
        </p:spPr>
        <p:txBody>
          <a:bodyPr wrap="square">
            <a:spAutoFit/>
          </a:bodyPr>
          <a:lstStyle/>
          <a:p>
            <a:r>
              <a:rPr lang="en-US" dirty="0">
                <a:solidFill>
                  <a:schemeClr val="bg1"/>
                </a:solidFill>
              </a:rPr>
              <a:t>Nonlinear molecule</a:t>
            </a:r>
          </a:p>
          <a:p>
            <a:r>
              <a:rPr lang="en-US" dirty="0">
                <a:solidFill>
                  <a:schemeClr val="bg1"/>
                </a:solidFill>
              </a:rPr>
              <a:t>Number of vibrational modes = 3N-6</a:t>
            </a:r>
          </a:p>
          <a:p>
            <a:endParaRPr lang="en-US" dirty="0"/>
          </a:p>
          <a:p>
            <a:endParaRPr lang="en-US" dirty="0"/>
          </a:p>
        </p:txBody>
      </p:sp>
    </p:spTree>
    <p:extLst>
      <p:ext uri="{BB962C8B-B14F-4D97-AF65-F5344CB8AC3E}">
        <p14:creationId xmlns:p14="http://schemas.microsoft.com/office/powerpoint/2010/main" val="354588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14235" y="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Methane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9313" t="58457" r="25513" b="5437"/>
          <a:stretch/>
        </p:blipFill>
        <p:spPr>
          <a:xfrm>
            <a:off x="7010399" y="1181100"/>
            <a:ext cx="1487575" cy="16002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4651" t="57456" r="175" b="6438"/>
          <a:stretch/>
        </p:blipFill>
        <p:spPr>
          <a:xfrm>
            <a:off x="7128677" y="3162300"/>
            <a:ext cx="1487575" cy="16002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5715000" cy="3429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649" t="31112" r="5649" b="42222"/>
          <a:stretch/>
        </p:blipFill>
        <p:spPr>
          <a:xfrm>
            <a:off x="1028700" y="4800600"/>
            <a:ext cx="4572000" cy="1828800"/>
          </a:xfrm>
          <a:prstGeom prst="rect">
            <a:avLst/>
          </a:prstGeom>
        </p:spPr>
      </p:pic>
    </p:spTree>
    <p:extLst>
      <p:ext uri="{BB962C8B-B14F-4D97-AF65-F5344CB8AC3E}">
        <p14:creationId xmlns:p14="http://schemas.microsoft.com/office/powerpoint/2010/main" val="442712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304800"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Methane</a:t>
            </a:r>
          </a:p>
        </p:txBody>
      </p:sp>
      <p:sp>
        <p:nvSpPr>
          <p:cNvPr id="5" name="TextBox 4"/>
          <p:cNvSpPr txBox="1"/>
          <p:nvPr/>
        </p:nvSpPr>
        <p:spPr>
          <a:xfrm>
            <a:off x="419100" y="3429000"/>
            <a:ext cx="7772400" cy="3046988"/>
          </a:xfrm>
          <a:prstGeom prst="rect">
            <a:avLst/>
          </a:prstGeom>
          <a:noFill/>
        </p:spPr>
        <p:txBody>
          <a:bodyPr wrap="square" rtlCol="0">
            <a:spAutoFit/>
          </a:bodyPr>
          <a:lstStyle/>
          <a:p>
            <a:r>
              <a:rPr lang="en-US" dirty="0">
                <a:solidFill>
                  <a:schemeClr val="bg1"/>
                </a:solidFill>
              </a:rPr>
              <a:t>Sources</a:t>
            </a:r>
          </a:p>
          <a:p>
            <a:pPr marL="342900" indent="-342900">
              <a:buFontTx/>
              <a:buChar char="-"/>
            </a:pPr>
            <a:r>
              <a:rPr lang="en-US" dirty="0">
                <a:solidFill>
                  <a:schemeClr val="bg1"/>
                </a:solidFill>
              </a:rPr>
              <a:t>Anaerobic decomposition of organic matter </a:t>
            </a:r>
          </a:p>
          <a:p>
            <a:r>
              <a:rPr lang="en-US" dirty="0">
                <a:solidFill>
                  <a:schemeClr val="bg1"/>
                </a:solidFill>
              </a:rPr>
              <a:t>	- natural wetlands</a:t>
            </a:r>
          </a:p>
          <a:p>
            <a:r>
              <a:rPr lang="en-US" dirty="0">
                <a:solidFill>
                  <a:schemeClr val="bg1"/>
                </a:solidFill>
              </a:rPr>
              <a:t>	- flooding of land</a:t>
            </a:r>
          </a:p>
          <a:p>
            <a:r>
              <a:rPr lang="en-US" dirty="0">
                <a:solidFill>
                  <a:schemeClr val="bg1"/>
                </a:solidFill>
              </a:rPr>
              <a:t>	- landfills</a:t>
            </a:r>
          </a:p>
          <a:p>
            <a:endParaRPr lang="en-US" dirty="0">
              <a:solidFill>
                <a:schemeClr val="bg1"/>
              </a:solidFill>
            </a:endParaRPr>
          </a:p>
          <a:p>
            <a:pPr marL="342900" indent="-342900">
              <a:buFontTx/>
              <a:buChar char="-"/>
            </a:pPr>
            <a:r>
              <a:rPr lang="en-US" dirty="0">
                <a:solidFill>
                  <a:schemeClr val="bg1"/>
                </a:solidFill>
              </a:rPr>
              <a:t>Burning of biomass</a:t>
            </a:r>
          </a:p>
          <a:p>
            <a:pPr marL="342900" indent="-342900">
              <a:buFontTx/>
              <a:buChar char="-"/>
            </a:pPr>
            <a:r>
              <a:rPr lang="en-US" dirty="0">
                <a:solidFill>
                  <a:schemeClr val="bg1"/>
                </a:solidFill>
              </a:rPr>
              <a:t>Ruminant animals</a:t>
            </a:r>
          </a:p>
        </p:txBody>
      </p:sp>
      <p:sp>
        <p:nvSpPr>
          <p:cNvPr id="4" name="TextBox 3"/>
          <p:cNvSpPr txBox="1"/>
          <p:nvPr/>
        </p:nvSpPr>
        <p:spPr>
          <a:xfrm>
            <a:off x="533400" y="1219200"/>
            <a:ext cx="7848600" cy="1938992"/>
          </a:xfrm>
          <a:prstGeom prst="rect">
            <a:avLst/>
          </a:prstGeom>
          <a:noFill/>
        </p:spPr>
        <p:txBody>
          <a:bodyPr wrap="square" rtlCol="0">
            <a:spAutoFit/>
          </a:bodyPr>
          <a:lstStyle/>
          <a:p>
            <a:r>
              <a:rPr lang="en-US" dirty="0">
                <a:solidFill>
                  <a:schemeClr val="bg1"/>
                </a:solidFill>
              </a:rPr>
              <a:t>Lifetime less than a decade</a:t>
            </a:r>
          </a:p>
          <a:p>
            <a:r>
              <a:rPr lang="en-US" dirty="0">
                <a:solidFill>
                  <a:schemeClr val="bg1"/>
                </a:solidFill>
              </a:rPr>
              <a:t>Sinks:</a:t>
            </a:r>
          </a:p>
          <a:p>
            <a:pPr marL="342900" indent="-342900">
              <a:buFontTx/>
              <a:buChar char="-"/>
            </a:pPr>
            <a:r>
              <a:rPr lang="en-US" dirty="0">
                <a:solidFill>
                  <a:schemeClr val="bg1"/>
                </a:solidFill>
              </a:rPr>
              <a:t>Loss from air</a:t>
            </a:r>
          </a:p>
          <a:p>
            <a:pPr marL="342900" indent="-342900">
              <a:buFontTx/>
              <a:buChar char="-"/>
            </a:pPr>
            <a:r>
              <a:rPr lang="en-US" dirty="0">
                <a:solidFill>
                  <a:schemeClr val="bg1"/>
                </a:solidFill>
              </a:rPr>
              <a:t>Soil</a:t>
            </a:r>
          </a:p>
          <a:p>
            <a:pPr marL="342900" indent="-342900">
              <a:buFontTx/>
              <a:buChar char="-"/>
            </a:pPr>
            <a:r>
              <a:rPr lang="en-US" dirty="0">
                <a:solidFill>
                  <a:schemeClr val="bg1"/>
                </a:solidFill>
              </a:rPr>
              <a:t>Loss to the stratosphere</a:t>
            </a:r>
          </a:p>
        </p:txBody>
      </p:sp>
    </p:spTree>
    <p:extLst>
      <p:ext uri="{BB962C8B-B14F-4D97-AF65-F5344CB8AC3E}">
        <p14:creationId xmlns:p14="http://schemas.microsoft.com/office/powerpoint/2010/main" val="420046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685799" y="76200"/>
            <a:ext cx="7215973"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Methane Hydrate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752600"/>
            <a:ext cx="3040069" cy="3125191"/>
          </a:xfrm>
          <a:prstGeom prst="rect">
            <a:avLst/>
          </a:prstGeom>
        </p:spPr>
      </p:pic>
    </p:spTree>
    <p:extLst>
      <p:ext uri="{BB962C8B-B14F-4D97-AF65-F5344CB8AC3E}">
        <p14:creationId xmlns:p14="http://schemas.microsoft.com/office/powerpoint/2010/main" val="2554518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0" y="38723"/>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Nitrous oxide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0870" b="11594"/>
          <a:stretch/>
        </p:blipFill>
        <p:spPr>
          <a:xfrm>
            <a:off x="1181100" y="5257800"/>
            <a:ext cx="7010400" cy="1447800"/>
          </a:xfrm>
          <a:prstGeom prst="rect">
            <a:avLst/>
          </a:prstGeom>
        </p:spPr>
      </p:pic>
      <p:sp>
        <p:nvSpPr>
          <p:cNvPr id="5" name="Rectangle 4"/>
          <p:cNvSpPr/>
          <p:nvPr/>
        </p:nvSpPr>
        <p:spPr>
          <a:xfrm>
            <a:off x="337457" y="1120170"/>
            <a:ext cx="8305800" cy="1569660"/>
          </a:xfrm>
          <a:prstGeom prst="rect">
            <a:avLst/>
          </a:prstGeom>
        </p:spPr>
        <p:txBody>
          <a:bodyPr wrap="square">
            <a:spAutoFit/>
          </a:bodyPr>
          <a:lstStyle/>
          <a:p>
            <a:r>
              <a:rPr lang="en-US" dirty="0">
                <a:solidFill>
                  <a:schemeClr val="bg1"/>
                </a:solidFill>
              </a:rPr>
              <a:t>Linear molecule</a:t>
            </a:r>
          </a:p>
          <a:p>
            <a:r>
              <a:rPr lang="en-US" dirty="0">
                <a:solidFill>
                  <a:schemeClr val="bg1"/>
                </a:solidFill>
              </a:rPr>
              <a:t>Number of vibrational modes = 3N-5</a:t>
            </a:r>
          </a:p>
          <a:p>
            <a:endParaRPr lang="en-US" dirty="0">
              <a:solidFill>
                <a:schemeClr val="bg1"/>
              </a:solidFill>
            </a:endParaRP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133600"/>
            <a:ext cx="4838700" cy="2903220"/>
          </a:xfrm>
          <a:prstGeom prst="rect">
            <a:avLst/>
          </a:prstGeom>
        </p:spPr>
      </p:pic>
    </p:spTree>
    <p:extLst>
      <p:ext uri="{BB962C8B-B14F-4D97-AF65-F5344CB8AC3E}">
        <p14:creationId xmlns:p14="http://schemas.microsoft.com/office/powerpoint/2010/main" val="3025332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304800"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Nitrous oxide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8889" b="13703"/>
          <a:stretch/>
        </p:blipFill>
        <p:spPr>
          <a:xfrm>
            <a:off x="1066800" y="1981200"/>
            <a:ext cx="6686755" cy="2438400"/>
          </a:xfrm>
          <a:prstGeom prst="rect">
            <a:avLst/>
          </a:prstGeom>
        </p:spPr>
      </p:pic>
    </p:spTree>
    <p:extLst>
      <p:ext uri="{BB962C8B-B14F-4D97-AF65-F5344CB8AC3E}">
        <p14:creationId xmlns:p14="http://schemas.microsoft.com/office/powerpoint/2010/main" val="194168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304800" y="76200"/>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Nitrous oxide</a:t>
            </a:r>
          </a:p>
        </p:txBody>
      </p:sp>
      <p:pic>
        <p:nvPicPr>
          <p:cNvPr id="4" name="Picture 1" descr="Baird5e_fig_5_1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980" y="1401763"/>
            <a:ext cx="84582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11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167" t="23333" r="17500" b="11482"/>
          <a:stretch/>
        </p:blipFill>
        <p:spPr>
          <a:xfrm>
            <a:off x="685800" y="1600200"/>
            <a:ext cx="7100455" cy="3810000"/>
          </a:xfrm>
          <a:prstGeom prst="rect">
            <a:avLst/>
          </a:prstGeom>
        </p:spPr>
      </p:pic>
    </p:spTree>
    <p:extLst>
      <p:ext uri="{BB962C8B-B14F-4D97-AF65-F5344CB8AC3E}">
        <p14:creationId xmlns:p14="http://schemas.microsoft.com/office/powerpoint/2010/main" val="2758898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0" y="38723"/>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Ozone</a:t>
            </a:r>
          </a:p>
        </p:txBody>
      </p:sp>
      <p:sp>
        <p:nvSpPr>
          <p:cNvPr id="5" name="Rectangle 4"/>
          <p:cNvSpPr/>
          <p:nvPr/>
        </p:nvSpPr>
        <p:spPr>
          <a:xfrm>
            <a:off x="337457" y="976479"/>
            <a:ext cx="8305800" cy="1569660"/>
          </a:xfrm>
          <a:prstGeom prst="rect">
            <a:avLst/>
          </a:prstGeom>
        </p:spPr>
        <p:txBody>
          <a:bodyPr wrap="square">
            <a:spAutoFit/>
          </a:bodyPr>
          <a:lstStyle/>
          <a:p>
            <a:r>
              <a:rPr lang="en-US" dirty="0">
                <a:solidFill>
                  <a:schemeClr val="bg1"/>
                </a:solidFill>
              </a:rPr>
              <a:t>Nonlinear molecule</a:t>
            </a:r>
          </a:p>
          <a:p>
            <a:r>
              <a:rPr lang="en-US" dirty="0">
                <a:solidFill>
                  <a:schemeClr val="bg1"/>
                </a:solidFill>
              </a:rPr>
              <a:t>Number of vibrational modes = 3N-6</a:t>
            </a:r>
          </a:p>
          <a:p>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57" y="1828800"/>
            <a:ext cx="5715000" cy="34290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9999" b="33334"/>
          <a:stretch/>
        </p:blipFill>
        <p:spPr>
          <a:xfrm>
            <a:off x="1219200" y="5325291"/>
            <a:ext cx="7663543" cy="1532709"/>
          </a:xfrm>
          <a:prstGeom prst="rect">
            <a:avLst/>
          </a:prstGeom>
        </p:spPr>
      </p:pic>
    </p:spTree>
    <p:extLst>
      <p:ext uri="{BB962C8B-B14F-4D97-AF65-F5344CB8AC3E}">
        <p14:creationId xmlns:p14="http://schemas.microsoft.com/office/powerpoint/2010/main" val="800281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1" descr="Baird5e_fig_5_07.jpg"/>
          <p:cNvPicPr>
            <a:picLocks noChangeAspect="1"/>
          </p:cNvPicPr>
          <p:nvPr/>
        </p:nvPicPr>
        <p:blipFill rotWithShape="1">
          <a:blip r:embed="rId2" cstate="print">
            <a:extLst>
              <a:ext uri="{28A0092B-C50C-407E-A947-70E740481C1C}">
                <a14:useLocalDpi xmlns:a14="http://schemas.microsoft.com/office/drawing/2010/main" val="0"/>
              </a:ext>
            </a:extLst>
          </a:blip>
          <a:srcRect r="24540"/>
          <a:stretch/>
        </p:blipFill>
        <p:spPr bwMode="auto">
          <a:xfrm>
            <a:off x="1219200" y="609600"/>
            <a:ext cx="6781800" cy="549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219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fontScale="90000"/>
          </a:bodyPr>
          <a:lstStyle/>
          <a:p>
            <a:r>
              <a:rPr lang="en-US" sz="3600" dirty="0">
                <a:solidFill>
                  <a:schemeClr val="bg1"/>
                </a:solidFill>
                <a:latin typeface="Arial" panose="020B0604020202020204" pitchFamily="34" charset="0"/>
                <a:cs typeface="Arial" panose="020B0604020202020204" pitchFamily="34" charset="0"/>
              </a:rPr>
              <a:t>Record Greenhouse Gas Concentrations in the Atmosphere</a:t>
            </a:r>
            <a:br>
              <a:rPr lang="en-US" sz="36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WMO Global Atmosphere Watch</a:t>
            </a:r>
          </a:p>
        </p:txBody>
      </p:sp>
      <p:sp>
        <p:nvSpPr>
          <p:cNvPr id="2" name="Rectangle 1"/>
          <p:cNvSpPr/>
          <p:nvPr/>
        </p:nvSpPr>
        <p:spPr>
          <a:xfrm>
            <a:off x="152400" y="1348800"/>
            <a:ext cx="8753475" cy="5509200"/>
          </a:xfrm>
          <a:prstGeom prst="rect">
            <a:avLst/>
          </a:prstGeom>
        </p:spPr>
        <p:txBody>
          <a:bodyPr wrap="square">
            <a:spAutoFit/>
          </a:bodyPr>
          <a:lstStyle/>
          <a:p>
            <a:endParaRPr lang="en-US" sz="1600" dirty="0"/>
          </a:p>
          <a:p>
            <a:r>
              <a:rPr lang="en-US" sz="1600" dirty="0"/>
              <a:t> </a:t>
            </a:r>
            <a:r>
              <a:rPr lang="en-US" sz="1600" dirty="0">
                <a:solidFill>
                  <a:schemeClr val="bg1"/>
                </a:solidFill>
              </a:rPr>
              <a:t>Levels of the main long-lived greenhouse gases, carbon dioxide (CO</a:t>
            </a:r>
            <a:r>
              <a:rPr lang="en-US" sz="1600" baseline="-25000" dirty="0">
                <a:solidFill>
                  <a:schemeClr val="bg1"/>
                </a:solidFill>
              </a:rPr>
              <a:t>2</a:t>
            </a:r>
            <a:r>
              <a:rPr lang="en-US" sz="1600" dirty="0">
                <a:solidFill>
                  <a:schemeClr val="bg1"/>
                </a:solidFill>
              </a:rPr>
              <a:t>), methane (CH</a:t>
            </a:r>
            <a:r>
              <a:rPr lang="en-US" sz="1600" baseline="-25000" dirty="0">
                <a:solidFill>
                  <a:schemeClr val="bg1"/>
                </a:solidFill>
              </a:rPr>
              <a:t>4</a:t>
            </a:r>
            <a:r>
              <a:rPr lang="en-US" sz="1600" dirty="0">
                <a:solidFill>
                  <a:schemeClr val="bg1"/>
                </a:solidFill>
              </a:rPr>
              <a:t>)) and nitrous oxide (N</a:t>
            </a:r>
            <a:r>
              <a:rPr lang="en-US" sz="1600" baseline="-25000" dirty="0">
                <a:solidFill>
                  <a:schemeClr val="bg1"/>
                </a:solidFill>
              </a:rPr>
              <a:t>2</a:t>
            </a:r>
            <a:r>
              <a:rPr lang="en-US" sz="1600" dirty="0">
                <a:solidFill>
                  <a:schemeClr val="bg1"/>
                </a:solidFill>
              </a:rPr>
              <a:t>O) have reached new highs.</a:t>
            </a:r>
          </a:p>
          <a:p>
            <a:endParaRPr lang="en-US" sz="1600" dirty="0">
              <a:solidFill>
                <a:schemeClr val="bg1"/>
              </a:solidFill>
            </a:endParaRPr>
          </a:p>
          <a:p>
            <a:r>
              <a:rPr lang="en-US" sz="1600" dirty="0">
                <a:solidFill>
                  <a:schemeClr val="bg1"/>
                </a:solidFill>
              </a:rPr>
              <a:t>The last time Earth’s atmosphere contained 400 parts per million CO</a:t>
            </a:r>
            <a:r>
              <a:rPr lang="en-US" sz="1600" baseline="-25000" dirty="0">
                <a:solidFill>
                  <a:schemeClr val="bg1"/>
                </a:solidFill>
              </a:rPr>
              <a:t>2 </a:t>
            </a:r>
            <a:r>
              <a:rPr lang="en-US" sz="1600" dirty="0">
                <a:solidFill>
                  <a:schemeClr val="bg1"/>
                </a:solidFill>
              </a:rPr>
              <a:t>was about 3-5 million years ago, when global mean surface temperatures were 2-3°C warmer than today, ice sheets in Greenland and West Antarctica melted, parts of East Antarctica ice had retreated, all causing global see level rise of 10-20m compared with today.</a:t>
            </a:r>
          </a:p>
          <a:p>
            <a:endParaRPr lang="en-US" sz="1600" dirty="0">
              <a:solidFill>
                <a:schemeClr val="bg1"/>
              </a:solidFill>
            </a:endParaRPr>
          </a:p>
          <a:p>
            <a:r>
              <a:rPr lang="en-US" sz="1600" dirty="0">
                <a:solidFill>
                  <a:schemeClr val="bg1"/>
                </a:solidFill>
              </a:rPr>
              <a:t>In 2018, global CO</a:t>
            </a:r>
            <a:r>
              <a:rPr lang="en-US" sz="1600" baseline="-25000" dirty="0">
                <a:solidFill>
                  <a:schemeClr val="bg1"/>
                </a:solidFill>
              </a:rPr>
              <a:t>2 </a:t>
            </a:r>
            <a:r>
              <a:rPr lang="en-US" sz="1600" dirty="0">
                <a:solidFill>
                  <a:schemeClr val="bg1"/>
                </a:solidFill>
              </a:rPr>
              <a:t>concentration was 407.8 parts per million (ppm), 2.2 ppm higher than 2017. Preliminary data from a subset of greenhouse gas monitoring sites for 2019 indicate that CO2 concentrations are on track to reach or even exceed 410 parts per million (ppm) by the end of 2019.</a:t>
            </a:r>
          </a:p>
          <a:p>
            <a:endParaRPr lang="en-US" sz="1600" dirty="0">
              <a:solidFill>
                <a:schemeClr val="bg1"/>
              </a:solidFill>
            </a:endParaRPr>
          </a:p>
          <a:p>
            <a:r>
              <a:rPr lang="en-US" sz="1600" dirty="0">
                <a:solidFill>
                  <a:schemeClr val="bg1"/>
                </a:solidFill>
              </a:rPr>
              <a:t>In 2017, globally averaged atmospheric concentrations of CO</a:t>
            </a:r>
            <a:r>
              <a:rPr lang="en-US" sz="1600" baseline="-25000" dirty="0">
                <a:solidFill>
                  <a:schemeClr val="bg1"/>
                </a:solidFill>
              </a:rPr>
              <a:t>2 </a:t>
            </a:r>
            <a:r>
              <a:rPr lang="en-US" sz="1600" dirty="0">
                <a:solidFill>
                  <a:schemeClr val="bg1"/>
                </a:solidFill>
              </a:rPr>
              <a:t>were 405.6 ±0.1 ppm, CH</a:t>
            </a:r>
            <a:r>
              <a:rPr lang="en-US" sz="1600" baseline="-25000" dirty="0">
                <a:solidFill>
                  <a:schemeClr val="bg1"/>
                </a:solidFill>
              </a:rPr>
              <a:t>4</a:t>
            </a:r>
            <a:r>
              <a:rPr lang="en-US" sz="1600" dirty="0">
                <a:solidFill>
                  <a:schemeClr val="bg1"/>
                </a:solidFill>
              </a:rPr>
              <a:t>) at 1859 ±2 parts per billion (ppb) and N</a:t>
            </a:r>
            <a:r>
              <a:rPr lang="en-US" sz="1600" baseline="-25000" dirty="0">
                <a:solidFill>
                  <a:schemeClr val="bg1"/>
                </a:solidFill>
              </a:rPr>
              <a:t>2</a:t>
            </a:r>
            <a:r>
              <a:rPr lang="en-US" sz="1600" dirty="0">
                <a:solidFill>
                  <a:schemeClr val="bg1"/>
                </a:solidFill>
              </a:rPr>
              <a:t>O at 329.9 ±0.1 ppb. These values constitute, respectively, 146%, 257% and 122% of pre-industrial levels (pre-1750).</a:t>
            </a:r>
          </a:p>
          <a:p>
            <a:endParaRPr lang="en-US" sz="1600" dirty="0">
              <a:solidFill>
                <a:schemeClr val="bg1"/>
              </a:solidFill>
            </a:endParaRPr>
          </a:p>
          <a:p>
            <a:r>
              <a:rPr lang="en-US" sz="1600" dirty="0">
                <a:solidFill>
                  <a:schemeClr val="bg1"/>
                </a:solidFill>
              </a:rPr>
              <a:t>The growth rate of CO</a:t>
            </a:r>
            <a:r>
              <a:rPr lang="en-US" sz="1600" baseline="-25000" dirty="0">
                <a:solidFill>
                  <a:schemeClr val="bg1"/>
                </a:solidFill>
              </a:rPr>
              <a:t>2 </a:t>
            </a:r>
            <a:r>
              <a:rPr lang="en-US" sz="1600" dirty="0">
                <a:solidFill>
                  <a:schemeClr val="bg1"/>
                </a:solidFill>
              </a:rPr>
              <a:t>averaged over three consecutive decades (1985–1995, 1995–2005 and 2005–2015) increased from 1.42 ppm/</a:t>
            </a:r>
            <a:r>
              <a:rPr lang="en-US" sz="1600" dirty="0" err="1">
                <a:solidFill>
                  <a:schemeClr val="bg1"/>
                </a:solidFill>
              </a:rPr>
              <a:t>yr</a:t>
            </a:r>
            <a:r>
              <a:rPr lang="en-US" sz="1600" dirty="0">
                <a:solidFill>
                  <a:schemeClr val="bg1"/>
                </a:solidFill>
              </a:rPr>
              <a:t> to 1.86 ppm/</a:t>
            </a:r>
            <a:r>
              <a:rPr lang="en-US" sz="1600" dirty="0" err="1">
                <a:solidFill>
                  <a:schemeClr val="bg1"/>
                </a:solidFill>
              </a:rPr>
              <a:t>yr</a:t>
            </a:r>
            <a:r>
              <a:rPr lang="en-US" sz="1600" dirty="0">
                <a:solidFill>
                  <a:schemeClr val="bg1"/>
                </a:solidFill>
              </a:rPr>
              <a:t> and to 2.06 ppm/</a:t>
            </a:r>
            <a:r>
              <a:rPr lang="en-US" sz="1600" dirty="0" err="1">
                <a:solidFill>
                  <a:schemeClr val="bg1"/>
                </a:solidFill>
              </a:rPr>
              <a:t>yr</a:t>
            </a:r>
            <a:endParaRPr lang="en-US" sz="1600" dirty="0">
              <a:solidFill>
                <a:schemeClr val="bg1"/>
              </a:solidFill>
            </a:endParaRPr>
          </a:p>
          <a:p>
            <a:endParaRPr lang="en-US" sz="1600" dirty="0">
              <a:solidFill>
                <a:schemeClr val="bg1"/>
              </a:solidFill>
            </a:endParaRPr>
          </a:p>
          <a:p>
            <a:r>
              <a:rPr lang="en-US" sz="1600" dirty="0">
                <a:solidFill>
                  <a:schemeClr val="bg1"/>
                </a:solidFill>
              </a:rPr>
              <a:t> </a:t>
            </a:r>
            <a:r>
              <a:rPr lang="en-US" sz="1200" dirty="0">
                <a:solidFill>
                  <a:schemeClr val="bg1"/>
                </a:solidFill>
              </a:rPr>
              <a:t>https://www.ipcc.ch/2019/</a:t>
            </a:r>
          </a:p>
        </p:txBody>
      </p:sp>
    </p:spTree>
    <p:extLst>
      <p:ext uri="{BB962C8B-B14F-4D97-AF65-F5344CB8AC3E}">
        <p14:creationId xmlns:p14="http://schemas.microsoft.com/office/powerpoint/2010/main" val="396117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29154" y="304800"/>
            <a:ext cx="46607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Aerosols</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6" name="Picture 5"/>
          <p:cNvPicPr/>
          <p:nvPr/>
        </p:nvPicPr>
        <p:blipFill rotWithShape="1">
          <a:blip r:embed="rId2"/>
          <a:srcRect l="25769" t="28718" r="34615" b="22279"/>
          <a:stretch/>
        </p:blipFill>
        <p:spPr bwMode="auto">
          <a:xfrm>
            <a:off x="594527" y="1737956"/>
            <a:ext cx="4687556" cy="3886200"/>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5628960" y="3505200"/>
            <a:ext cx="3515039" cy="1631216"/>
          </a:xfrm>
          <a:prstGeom prst="rect">
            <a:avLst/>
          </a:prstGeom>
        </p:spPr>
        <p:txBody>
          <a:bodyPr wrap="square">
            <a:spAutoFit/>
          </a:bodyPr>
          <a:lstStyle/>
          <a:p>
            <a:r>
              <a:rPr lang="en-US" sz="2000" dirty="0">
                <a:solidFill>
                  <a:schemeClr val="bg1"/>
                </a:solidFill>
              </a:rPr>
              <a:t>Aerosol particles are emitted from Earth's surface both naturally (e.g., dust, sea-salt, biogenic emissions), and as a result of human activities. </a:t>
            </a:r>
          </a:p>
        </p:txBody>
      </p:sp>
      <p:sp>
        <p:nvSpPr>
          <p:cNvPr id="7" name="Title 1"/>
          <p:cNvSpPr txBox="1">
            <a:spLocks/>
          </p:cNvSpPr>
          <p:nvPr/>
        </p:nvSpPr>
        <p:spPr>
          <a:xfrm>
            <a:off x="5519579" y="1843821"/>
            <a:ext cx="37338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2000" dirty="0">
                <a:solidFill>
                  <a:schemeClr val="bg1"/>
                </a:solidFill>
                <a:latin typeface="Arial" panose="020B0604020202020204" pitchFamily="34" charset="0"/>
                <a:cs typeface="Arial" panose="020B0604020202020204" pitchFamily="34" charset="0"/>
              </a:rPr>
              <a:t>Collection of particulates, whether solid particles or liquid droplets, dispersed in air</a:t>
            </a:r>
          </a:p>
          <a:p>
            <a:pPr fontAlgn="auto">
              <a:spcAft>
                <a:spcPts val="0"/>
              </a:spcAft>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67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0" y="25958"/>
            <a:ext cx="7886700" cy="1325563"/>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Aerosols </a:t>
            </a:r>
          </a:p>
        </p:txBody>
      </p:sp>
      <p:pic>
        <p:nvPicPr>
          <p:cNvPr id="5" name="Picture 2" descr="D:\User Data\Desktop\Dropbox\Baird\Baird Environmental Chemistry 5e Image Files\ch03\Baird5e_UN_3_0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220196" y="205487"/>
            <a:ext cx="3959708" cy="14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339864" y="5530762"/>
            <a:ext cx="8543925"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They have an effect on the energy balance of the atmosphere either by directly scattering and absorbing radiation, by serving as condensation nuclei during cloud formation, and by influencing precipitation.</a:t>
            </a:r>
            <a:endParaRPr lang="en-US" sz="3600" dirty="0">
              <a:solidFill>
                <a:schemeClr val="bg1"/>
              </a:solidFill>
              <a:latin typeface="Arial" panose="020B0604020202020204" pitchFamily="34" charset="0"/>
              <a:cs typeface="Arial" panose="020B0604020202020204" pitchFamily="34" charset="0"/>
            </a:endParaRPr>
          </a:p>
        </p:txBody>
      </p:sp>
      <p:pic>
        <p:nvPicPr>
          <p:cNvPr id="7" name="Picture 1" descr="Baird5e_fig_5_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279" y="1672700"/>
            <a:ext cx="8048625"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6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Aerosols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143000"/>
            <a:ext cx="3657600" cy="4900880"/>
          </a:xfrm>
          <a:prstGeom prst="rect">
            <a:avLst/>
          </a:prstGeom>
        </p:spPr>
      </p:pic>
      <p:sp>
        <p:nvSpPr>
          <p:cNvPr id="8" name="TextBox 7"/>
          <p:cNvSpPr txBox="1"/>
          <p:nvPr/>
        </p:nvSpPr>
        <p:spPr>
          <a:xfrm>
            <a:off x="4419600" y="1351521"/>
            <a:ext cx="4500828" cy="3293209"/>
          </a:xfrm>
          <a:prstGeom prst="rect">
            <a:avLst/>
          </a:prstGeom>
          <a:noFill/>
        </p:spPr>
        <p:txBody>
          <a:bodyPr wrap="square" rtlCol="0">
            <a:spAutoFit/>
          </a:bodyPr>
          <a:lstStyle/>
          <a:p>
            <a:r>
              <a:rPr lang="en-US" sz="1600" dirty="0">
                <a:solidFill>
                  <a:schemeClr val="bg1"/>
                </a:solidFill>
              </a:rPr>
              <a:t>The climactic eruption of Mount Pinatubo on June 15, 1991, was one of the largest eruptions of the twentieth century and injected a 20-million ton (metric scale) sulfur dioxide cloud into the stratosphere at an altitude of more than 20 miles.</a:t>
            </a:r>
          </a:p>
          <a:p>
            <a:r>
              <a:rPr lang="en-US" sz="1600" dirty="0">
                <a:solidFill>
                  <a:schemeClr val="bg1"/>
                </a:solidFill>
              </a:rPr>
              <a:t>The Pinatubo cloud was the largest sulfur dioxide cloud ever observed in the stratosphere since the beginning of such observations by satellites in 1978. </a:t>
            </a:r>
          </a:p>
          <a:p>
            <a:r>
              <a:rPr lang="en-US" sz="1600" dirty="0">
                <a:solidFill>
                  <a:schemeClr val="bg1"/>
                </a:solidFill>
              </a:rPr>
              <a:t>It caused cooled the Earth's surface for three years following the eruption, by as much as 1.3 degrees at the height of the impact. </a:t>
            </a:r>
          </a:p>
        </p:txBody>
      </p:sp>
    </p:spTree>
    <p:extLst>
      <p:ext uri="{BB962C8B-B14F-4D97-AF65-F5344CB8AC3E}">
        <p14:creationId xmlns:p14="http://schemas.microsoft.com/office/powerpoint/2010/main" val="537009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Aerosols </a:t>
            </a:r>
          </a:p>
        </p:txBody>
      </p:sp>
      <p:pic>
        <p:nvPicPr>
          <p:cNvPr id="5" name="Picture 1" descr="Baird5e_fig_5_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2343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71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Aerosols </a:t>
            </a:r>
          </a:p>
        </p:txBody>
      </p:sp>
      <p:pic>
        <p:nvPicPr>
          <p:cNvPr id="4" name="Picture 1" descr="Baird5e_Box_5_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2488"/>
            <a:ext cx="64833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228600"/>
            <a:ext cx="2286000" cy="1524000"/>
          </a:xfrm>
          <a:prstGeom prst="rect">
            <a:avLst/>
          </a:prstGeom>
        </p:spPr>
      </p:pic>
    </p:spTree>
    <p:extLst>
      <p:ext uri="{BB962C8B-B14F-4D97-AF65-F5344CB8AC3E}">
        <p14:creationId xmlns:p14="http://schemas.microsoft.com/office/powerpoint/2010/main" val="1219994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Global Warming </a:t>
            </a:r>
          </a:p>
        </p:txBody>
      </p:sp>
      <p:pic>
        <p:nvPicPr>
          <p:cNvPr id="5" name="Picture 1" descr="Baird5e_fig_5_15.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143001"/>
            <a:ext cx="7400925"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542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Global Warming </a:t>
            </a:r>
          </a:p>
        </p:txBody>
      </p:sp>
      <p:pic>
        <p:nvPicPr>
          <p:cNvPr id="5" name="Picture 1" descr="Baird5e_fig_5_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584480"/>
            <a:ext cx="5535613"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35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4640" y="320675"/>
            <a:ext cx="44321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 effect</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8" name="Picture 1" descr="Baird5e_fig_5_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616" y="2895600"/>
            <a:ext cx="8243888"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519" t="30769" r="14815"/>
          <a:stretch/>
        </p:blipFill>
        <p:spPr>
          <a:xfrm>
            <a:off x="457200" y="1149664"/>
            <a:ext cx="2438400" cy="2438400"/>
          </a:xfrm>
          <a:prstGeom prst="rect">
            <a:avLst/>
          </a:prstGeom>
        </p:spPr>
      </p:pic>
    </p:spTree>
    <p:extLst>
      <p:ext uri="{BB962C8B-B14F-4D97-AF65-F5344CB8AC3E}">
        <p14:creationId xmlns:p14="http://schemas.microsoft.com/office/powerpoint/2010/main" val="2278062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Global Warming </a:t>
            </a:r>
          </a:p>
        </p:txBody>
      </p:sp>
      <p:pic>
        <p:nvPicPr>
          <p:cNvPr id="4" name="Picture 1" descr="Baird5e_fig_5_1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153400"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085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Global Warming </a:t>
            </a:r>
          </a:p>
        </p:txBody>
      </p:sp>
      <p:pic>
        <p:nvPicPr>
          <p:cNvPr id="4" name="Picture 1" descr="Baird5e_fig_5_02.jpg"/>
          <p:cNvPicPr>
            <a:picLocks noChangeAspect="1"/>
          </p:cNvPicPr>
          <p:nvPr/>
        </p:nvPicPr>
        <p:blipFill rotWithShape="1">
          <a:blip r:embed="rId2">
            <a:extLst>
              <a:ext uri="{28A0092B-C50C-407E-A947-70E740481C1C}">
                <a14:useLocalDpi xmlns:a14="http://schemas.microsoft.com/office/drawing/2010/main" val="0"/>
              </a:ext>
            </a:extLst>
          </a:blip>
          <a:srcRect l="26155" t="33693" r="2265" b="35205"/>
          <a:stretch/>
        </p:blipFill>
        <p:spPr bwMode="auto">
          <a:xfrm>
            <a:off x="762000" y="1600200"/>
            <a:ext cx="7264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34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Climate Change</a:t>
            </a:r>
          </a:p>
        </p:txBody>
      </p:sp>
      <p:sp>
        <p:nvSpPr>
          <p:cNvPr id="5" name="TextBox 4"/>
          <p:cNvSpPr txBox="1"/>
          <p:nvPr/>
        </p:nvSpPr>
        <p:spPr>
          <a:xfrm>
            <a:off x="228600" y="1143001"/>
            <a:ext cx="3733800" cy="1200329"/>
          </a:xfrm>
          <a:prstGeom prst="rect">
            <a:avLst/>
          </a:prstGeom>
          <a:noFill/>
        </p:spPr>
        <p:txBody>
          <a:bodyPr wrap="square" rtlCol="0">
            <a:spAutoFit/>
          </a:bodyPr>
          <a:lstStyle/>
          <a:p>
            <a:pPr marL="342900" indent="-342900">
              <a:buFontTx/>
              <a:buChar char="-"/>
            </a:pPr>
            <a:r>
              <a:rPr lang="en-US" dirty="0">
                <a:solidFill>
                  <a:schemeClr val="bg1"/>
                </a:solidFill>
              </a:rPr>
              <a:t>Precipitation has increased in most area, but decreased in others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838200"/>
            <a:ext cx="4457700" cy="5334000"/>
          </a:xfrm>
          <a:prstGeom prst="rect">
            <a:avLst/>
          </a:prstGeom>
        </p:spPr>
      </p:pic>
      <p:sp>
        <p:nvSpPr>
          <p:cNvPr id="6" name="Rectangle 5"/>
          <p:cNvSpPr/>
          <p:nvPr/>
        </p:nvSpPr>
        <p:spPr>
          <a:xfrm>
            <a:off x="533400" y="3657600"/>
            <a:ext cx="3733800" cy="2308324"/>
          </a:xfrm>
          <a:prstGeom prst="rect">
            <a:avLst/>
          </a:prstGeom>
        </p:spPr>
        <p:txBody>
          <a:bodyPr wrap="square">
            <a:spAutoFit/>
          </a:bodyPr>
          <a:lstStyle/>
          <a:p>
            <a:r>
              <a:rPr lang="en-US" sz="1600" dirty="0">
                <a:solidFill>
                  <a:schemeClr val="bg1"/>
                </a:solidFill>
              </a:rPr>
              <a:t>With some exceptions, the tropics will likely receive less rain (orange) as the planet warms, while the polar regions will receive more precipitation (green). White areas indicate that fewer than two-thirds of the climate models agreed on how precipitation will change. Stippled areas reveal where more than 90 percent of the models agreed. </a:t>
            </a:r>
          </a:p>
        </p:txBody>
      </p:sp>
      <p:sp>
        <p:nvSpPr>
          <p:cNvPr id="7" name="Rectangle 6"/>
          <p:cNvSpPr/>
          <p:nvPr/>
        </p:nvSpPr>
        <p:spPr>
          <a:xfrm>
            <a:off x="6781800" y="6477000"/>
            <a:ext cx="2476500" cy="276999"/>
          </a:xfrm>
          <a:prstGeom prst="rect">
            <a:avLst/>
          </a:prstGeom>
        </p:spPr>
        <p:txBody>
          <a:bodyPr wrap="square">
            <a:spAutoFit/>
          </a:bodyPr>
          <a:lstStyle/>
          <a:p>
            <a:r>
              <a:rPr lang="en-US" sz="1200" dirty="0"/>
              <a:t>http://earthobservatory.nasa.gov</a:t>
            </a:r>
          </a:p>
        </p:txBody>
      </p:sp>
    </p:spTree>
    <p:extLst>
      <p:ext uri="{BB962C8B-B14F-4D97-AF65-F5344CB8AC3E}">
        <p14:creationId xmlns:p14="http://schemas.microsoft.com/office/powerpoint/2010/main" val="2867380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Climate Change</a:t>
            </a:r>
          </a:p>
        </p:txBody>
      </p:sp>
      <p:sp>
        <p:nvSpPr>
          <p:cNvPr id="5" name="TextBox 4"/>
          <p:cNvSpPr txBox="1"/>
          <p:nvPr/>
        </p:nvSpPr>
        <p:spPr>
          <a:xfrm>
            <a:off x="228600" y="1143001"/>
            <a:ext cx="8305800" cy="461665"/>
          </a:xfrm>
          <a:prstGeom prst="rect">
            <a:avLst/>
          </a:prstGeom>
          <a:noFill/>
        </p:spPr>
        <p:txBody>
          <a:bodyPr wrap="square" rtlCol="0">
            <a:spAutoFit/>
          </a:bodyPr>
          <a:lstStyle/>
          <a:p>
            <a:pPr marL="342900" indent="-342900">
              <a:buFontTx/>
              <a:buChar char="-"/>
            </a:pPr>
            <a:r>
              <a:rPr lang="en-US" dirty="0">
                <a:solidFill>
                  <a:schemeClr val="bg1"/>
                </a:solidFill>
              </a:rPr>
              <a:t>Extreme weather is becoming more common.</a:t>
            </a:r>
          </a:p>
        </p:txBody>
      </p:sp>
      <p:pic>
        <p:nvPicPr>
          <p:cNvPr id="7" name="Picture 1" descr="Baird5e_fig_5_1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431" y="2260043"/>
            <a:ext cx="7958137"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373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Climate Change</a:t>
            </a:r>
          </a:p>
        </p:txBody>
      </p:sp>
      <p:sp>
        <p:nvSpPr>
          <p:cNvPr id="5" name="TextBox 4"/>
          <p:cNvSpPr txBox="1"/>
          <p:nvPr/>
        </p:nvSpPr>
        <p:spPr>
          <a:xfrm>
            <a:off x="228600" y="1143001"/>
            <a:ext cx="8305800" cy="3785652"/>
          </a:xfrm>
          <a:prstGeom prst="rect">
            <a:avLst/>
          </a:prstGeom>
          <a:noFill/>
        </p:spPr>
        <p:txBody>
          <a:bodyPr wrap="square" rtlCol="0">
            <a:spAutoFit/>
          </a:bodyPr>
          <a:lstStyle/>
          <a:p>
            <a:pPr marL="342900" indent="-342900">
              <a:buFontTx/>
              <a:buChar char="-"/>
            </a:pPr>
            <a:r>
              <a:rPr lang="en-US" dirty="0">
                <a:solidFill>
                  <a:schemeClr val="bg1"/>
                </a:solidFill>
              </a:rPr>
              <a:t>Winters have become shorter, by about 11 days</a:t>
            </a:r>
          </a:p>
          <a:p>
            <a:pPr marL="342900" indent="-342900">
              <a:buFontTx/>
              <a:buChar char="-"/>
            </a:pPr>
            <a:endParaRPr lang="en-US" dirty="0">
              <a:solidFill>
                <a:schemeClr val="bg1"/>
              </a:solidFill>
            </a:endParaRPr>
          </a:p>
          <a:p>
            <a:pPr marL="342900" indent="-342900">
              <a:buFontTx/>
              <a:buChar char="-"/>
            </a:pPr>
            <a:r>
              <a:rPr lang="en-US" dirty="0">
                <a:solidFill>
                  <a:schemeClr val="bg1"/>
                </a:solidFill>
              </a:rPr>
              <a:t>Earth’s ice cover is shrinking fast</a:t>
            </a:r>
          </a:p>
          <a:p>
            <a:pPr marL="342900" indent="-342900">
              <a:buFontTx/>
              <a:buChar char="-"/>
            </a:pPr>
            <a:endParaRPr lang="en-US" dirty="0">
              <a:solidFill>
                <a:schemeClr val="bg1"/>
              </a:solidFill>
            </a:endParaRPr>
          </a:p>
          <a:p>
            <a:pPr marL="342900" indent="-342900">
              <a:buFontTx/>
              <a:buChar char="-"/>
            </a:pPr>
            <a:r>
              <a:rPr lang="en-US" dirty="0">
                <a:solidFill>
                  <a:schemeClr val="bg1"/>
                </a:solidFill>
              </a:rPr>
              <a:t>Warming water is killing much of the coral in ocean reefs and threatening sea life</a:t>
            </a:r>
          </a:p>
          <a:p>
            <a:pPr marL="342900" indent="-342900">
              <a:buFontTx/>
              <a:buChar char="-"/>
            </a:pPr>
            <a:endParaRPr lang="en-US" dirty="0">
              <a:solidFill>
                <a:schemeClr val="bg1"/>
              </a:solidFill>
            </a:endParaRPr>
          </a:p>
          <a:p>
            <a:pPr marL="342900" indent="-342900">
              <a:buFontTx/>
              <a:buChar char="-"/>
            </a:pPr>
            <a:r>
              <a:rPr lang="en-US" dirty="0">
                <a:solidFill>
                  <a:schemeClr val="bg1"/>
                </a:solidFill>
              </a:rPr>
              <a:t>Mosquito-borne diseases have reached higher altitudes </a:t>
            </a:r>
          </a:p>
          <a:p>
            <a:pPr marL="342900" indent="-342900">
              <a:buFontTx/>
              <a:buChar char="-"/>
            </a:pPr>
            <a:endParaRPr lang="en-US" dirty="0">
              <a:solidFill>
                <a:schemeClr val="bg1"/>
              </a:solidFill>
            </a:endParaRPr>
          </a:p>
          <a:p>
            <a:pPr marL="342900" indent="-342900">
              <a:buFontTx/>
              <a:buChar char="-"/>
            </a:pPr>
            <a:r>
              <a:rPr lang="en-US" dirty="0">
                <a:solidFill>
                  <a:schemeClr val="bg1"/>
                </a:solidFill>
              </a:rPr>
              <a:t>Rising seas are threatening to engulf Pacific Islands</a:t>
            </a:r>
          </a:p>
        </p:txBody>
      </p:sp>
    </p:spTree>
    <p:extLst>
      <p:ext uri="{BB962C8B-B14F-4D97-AF65-F5344CB8AC3E}">
        <p14:creationId xmlns:p14="http://schemas.microsoft.com/office/powerpoint/2010/main" val="924766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Arial" panose="020B0604020202020204" pitchFamily="34" charset="0"/>
                <a:cs typeface="Arial" panose="020B0604020202020204" pitchFamily="34" charset="0"/>
              </a:rPr>
              <a:t>The Global Climate in 2015-2019 </a:t>
            </a:r>
            <a:br>
              <a:rPr lang="en-US" dirty="0">
                <a:solidFill>
                  <a:schemeClr val="bg1"/>
                </a:solidFill>
              </a:rPr>
            </a:br>
            <a:endParaRPr lang="en-US" dirty="0">
              <a:solidFill>
                <a:schemeClr val="bg1"/>
              </a:solidFill>
            </a:endParaRPr>
          </a:p>
        </p:txBody>
      </p:sp>
      <p:sp>
        <p:nvSpPr>
          <p:cNvPr id="3" name="Content Placeholder 2"/>
          <p:cNvSpPr>
            <a:spLocks noGrp="1"/>
          </p:cNvSpPr>
          <p:nvPr>
            <p:ph idx="1"/>
          </p:nvPr>
        </p:nvSpPr>
        <p:spPr>
          <a:xfrm>
            <a:off x="228600" y="1853248"/>
            <a:ext cx="8305800" cy="4195481"/>
          </a:xfrm>
        </p:spPr>
        <p:txBody>
          <a:bodyPr>
            <a:normAutofit fontScale="25000" lnSpcReduction="20000"/>
          </a:bodyPr>
          <a:lstStyle/>
          <a:p>
            <a:endParaRPr lang="en-US" sz="5600" dirty="0"/>
          </a:p>
          <a:p>
            <a:pPr>
              <a:lnSpc>
                <a:spcPct val="120000"/>
              </a:lnSpc>
            </a:pPr>
            <a:r>
              <a:rPr lang="en-US" sz="5600" dirty="0">
                <a:solidFill>
                  <a:schemeClr val="bg1"/>
                </a:solidFill>
                <a:latin typeface="Arial" panose="020B0604020202020204" pitchFamily="34" charset="0"/>
                <a:cs typeface="Arial" panose="020B0604020202020204" pitchFamily="34" charset="0"/>
              </a:rPr>
              <a:t>Warmest five-year period on record</a:t>
            </a:r>
          </a:p>
          <a:p>
            <a:pPr marL="0" indent="0">
              <a:lnSpc>
                <a:spcPct val="120000"/>
              </a:lnSpc>
              <a:buNone/>
            </a:pPr>
            <a:r>
              <a:rPr lang="en-US" sz="5600" dirty="0">
                <a:solidFill>
                  <a:schemeClr val="bg1"/>
                </a:solidFill>
                <a:latin typeface="Arial" panose="020B0604020202020204" pitchFamily="34" charset="0"/>
                <a:cs typeface="Arial" panose="020B0604020202020204" pitchFamily="34" charset="0"/>
              </a:rPr>
              <a:t>The average global temperature for 2015–2019 is on track to be the warmest of any equivalent period on record. It is currently estimated to be 1.1°Celsius (± 0.1°C) above pre-industrial (1850–1900) times. Widespread and long-lasting heatwaves, record-breaking fires and other devastating events such as tropical cyclones, floods and drought have had major impacts on socio-economic development and the environment.</a:t>
            </a:r>
          </a:p>
          <a:p>
            <a:pPr>
              <a:lnSpc>
                <a:spcPct val="120000"/>
              </a:lnSpc>
            </a:pPr>
            <a:r>
              <a:rPr lang="en-US" sz="5600" dirty="0">
                <a:solidFill>
                  <a:schemeClr val="bg1"/>
                </a:solidFill>
                <a:latin typeface="Arial" panose="020B0604020202020204" pitchFamily="34" charset="0"/>
                <a:cs typeface="Arial" panose="020B0604020202020204" pitchFamily="34" charset="0"/>
              </a:rPr>
              <a:t>Continued decrease of sea ice and ice mass</a:t>
            </a:r>
          </a:p>
          <a:p>
            <a:pPr marL="0" indent="0">
              <a:lnSpc>
                <a:spcPct val="120000"/>
              </a:lnSpc>
              <a:buNone/>
            </a:pPr>
            <a:r>
              <a:rPr lang="en-US" sz="5600" dirty="0">
                <a:solidFill>
                  <a:schemeClr val="bg1"/>
                </a:solidFill>
                <a:latin typeface="Arial" panose="020B0604020202020204" pitchFamily="34" charset="0"/>
                <a:cs typeface="Arial" panose="020B0604020202020204" pitchFamily="34" charset="0"/>
              </a:rPr>
              <a:t>Arctic summer sea-ice extent has declined at a rate of approximately 12% per decade during 1979-2018. The four lowest values for winter sea-ice extent occurred between 2015 and 2019. Overall, the amount of ice lost annually from the Antarctic ice sheet increased at least six-fold between 1979 and 2017.  Glacier mass loss for 2015-2019 is the highest for any five-year period on record.</a:t>
            </a:r>
          </a:p>
          <a:p>
            <a:pPr>
              <a:lnSpc>
                <a:spcPct val="120000"/>
              </a:lnSpc>
            </a:pPr>
            <a:r>
              <a:rPr lang="en-US" sz="5600" dirty="0">
                <a:solidFill>
                  <a:schemeClr val="bg1"/>
                </a:solidFill>
                <a:latin typeface="Arial" panose="020B0604020202020204" pitchFamily="34" charset="0"/>
                <a:cs typeface="Arial" panose="020B0604020202020204" pitchFamily="34" charset="0"/>
              </a:rPr>
              <a:t>Sea-level rise is accelerating, sea water is becoming more acidic</a:t>
            </a:r>
          </a:p>
          <a:p>
            <a:pPr marL="0" indent="0">
              <a:lnSpc>
                <a:spcPct val="120000"/>
              </a:lnSpc>
              <a:buNone/>
            </a:pPr>
            <a:r>
              <a:rPr lang="en-US" sz="5600" dirty="0">
                <a:solidFill>
                  <a:schemeClr val="bg1"/>
                </a:solidFill>
                <a:latin typeface="Arial" panose="020B0604020202020204" pitchFamily="34" charset="0"/>
                <a:cs typeface="Arial" panose="020B0604020202020204" pitchFamily="34" charset="0"/>
              </a:rPr>
              <a:t>The observed rate of global mean sea-level rise accelerated from 3.04 millimeters per year (mm/</a:t>
            </a:r>
            <a:r>
              <a:rPr lang="en-US" sz="5600" dirty="0" err="1">
                <a:solidFill>
                  <a:schemeClr val="bg1"/>
                </a:solidFill>
                <a:latin typeface="Arial" panose="020B0604020202020204" pitchFamily="34" charset="0"/>
                <a:cs typeface="Arial" panose="020B0604020202020204" pitchFamily="34" charset="0"/>
              </a:rPr>
              <a:t>yr</a:t>
            </a:r>
            <a:r>
              <a:rPr lang="en-US" sz="5600" dirty="0">
                <a:solidFill>
                  <a:schemeClr val="bg1"/>
                </a:solidFill>
                <a:latin typeface="Arial" panose="020B0604020202020204" pitchFamily="34" charset="0"/>
                <a:cs typeface="Arial" panose="020B0604020202020204" pitchFamily="34" charset="0"/>
              </a:rPr>
              <a:t>) during the period 1997–2006 to approximately 4mm/</a:t>
            </a:r>
            <a:r>
              <a:rPr lang="en-US" sz="5600" dirty="0" err="1">
                <a:solidFill>
                  <a:schemeClr val="bg1"/>
                </a:solidFill>
                <a:latin typeface="Arial" panose="020B0604020202020204" pitchFamily="34" charset="0"/>
                <a:cs typeface="Arial" panose="020B0604020202020204" pitchFamily="34" charset="0"/>
              </a:rPr>
              <a:t>yr</a:t>
            </a:r>
            <a:r>
              <a:rPr lang="en-US" sz="5600" dirty="0">
                <a:solidFill>
                  <a:schemeClr val="bg1"/>
                </a:solidFill>
                <a:latin typeface="Arial" panose="020B0604020202020204" pitchFamily="34" charset="0"/>
                <a:cs typeface="Arial" panose="020B0604020202020204" pitchFamily="34" charset="0"/>
              </a:rPr>
              <a:t> during the period 2007–2016. This is due to the increased rate of ocean warming and melting of the Greenland and West Antarctica ice sheets. There has been an overall increase of 26% in ocean acidity since the beginning of the industrial era.</a:t>
            </a:r>
          </a:p>
          <a:p>
            <a:endParaRPr lang="en-US" dirty="0"/>
          </a:p>
        </p:txBody>
      </p:sp>
    </p:spTree>
    <p:extLst>
      <p:ext uri="{BB962C8B-B14F-4D97-AF65-F5344CB8AC3E}">
        <p14:creationId xmlns:p14="http://schemas.microsoft.com/office/powerpoint/2010/main" val="637225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Geoengineering Earth’s </a:t>
            </a:r>
            <a:r>
              <a:rPr lang="en-US" sz="3600" dirty="0">
                <a:latin typeface="Arial" panose="020B0604020202020204" pitchFamily="34" charset="0"/>
                <a:cs typeface="Arial" panose="020B0604020202020204" pitchFamily="34" charset="0"/>
              </a:rPr>
              <a:t>Climate</a:t>
            </a:r>
          </a:p>
        </p:txBody>
      </p:sp>
      <p:sp>
        <p:nvSpPr>
          <p:cNvPr id="5" name="TextBox 4"/>
          <p:cNvSpPr txBox="1"/>
          <p:nvPr/>
        </p:nvSpPr>
        <p:spPr>
          <a:xfrm>
            <a:off x="228600" y="1143001"/>
            <a:ext cx="8305800" cy="4401205"/>
          </a:xfrm>
          <a:prstGeom prst="rect">
            <a:avLst/>
          </a:prstGeom>
          <a:noFill/>
        </p:spPr>
        <p:txBody>
          <a:bodyPr wrap="square" rtlCol="0">
            <a:spAutoFit/>
          </a:bodyPr>
          <a:lstStyle/>
          <a:p>
            <a:pPr marL="342900" indent="-342900">
              <a:buFontTx/>
              <a:buChar char="-"/>
            </a:pPr>
            <a:r>
              <a:rPr lang="en-US" sz="2800" b="1" dirty="0">
                <a:solidFill>
                  <a:schemeClr val="bg1"/>
                </a:solidFill>
              </a:rPr>
              <a:t>Solar Radiation Management</a:t>
            </a:r>
          </a:p>
          <a:p>
            <a:r>
              <a:rPr lang="en-US" sz="2800" dirty="0">
                <a:solidFill>
                  <a:schemeClr val="bg1"/>
                </a:solidFill>
              </a:rPr>
              <a:t>	Reflecting a small fraction of the sunlight 	headed toward Earth back into space</a:t>
            </a:r>
          </a:p>
          <a:p>
            <a:pPr marL="342900" indent="-342900">
              <a:buFontTx/>
              <a:buChar char="-"/>
            </a:pPr>
            <a:endParaRPr lang="en-US" sz="2800" dirty="0">
              <a:solidFill>
                <a:schemeClr val="bg1"/>
              </a:solidFill>
            </a:endParaRPr>
          </a:p>
          <a:p>
            <a:pPr marL="342900" indent="-342900">
              <a:buFontTx/>
              <a:buChar char="-"/>
            </a:pPr>
            <a:r>
              <a:rPr lang="en-US" sz="2800" b="1" dirty="0">
                <a:solidFill>
                  <a:schemeClr val="bg1"/>
                </a:solidFill>
              </a:rPr>
              <a:t>Carbon Dioxide Removal</a:t>
            </a:r>
          </a:p>
          <a:p>
            <a:r>
              <a:rPr lang="en-US" sz="2800" dirty="0">
                <a:solidFill>
                  <a:schemeClr val="bg1"/>
                </a:solidFill>
              </a:rPr>
              <a:t>	Removing carbon dioxide from ambient air, 	and storing it. </a:t>
            </a:r>
          </a:p>
          <a:p>
            <a:endParaRPr lang="en-US" sz="2800" dirty="0">
              <a:solidFill>
                <a:schemeClr val="bg1"/>
              </a:solidFill>
            </a:endParaRPr>
          </a:p>
          <a:p>
            <a:pPr marL="457200" indent="-457200">
              <a:buFontTx/>
              <a:buChar char="-"/>
            </a:pPr>
            <a:r>
              <a:rPr lang="en-US" sz="2800" b="1" dirty="0">
                <a:solidFill>
                  <a:schemeClr val="bg1"/>
                </a:solidFill>
              </a:rPr>
              <a:t>Earth Radiation Management</a:t>
            </a:r>
          </a:p>
          <a:p>
            <a:r>
              <a:rPr lang="en-US" sz="2800" dirty="0">
                <a:solidFill>
                  <a:schemeClr val="bg1"/>
                </a:solidFill>
              </a:rPr>
              <a:t>	Increasing the heat transfer to outer </a:t>
            </a:r>
            <a:r>
              <a:rPr lang="en-US" sz="2800" dirty="0"/>
              <a:t>space</a:t>
            </a:r>
          </a:p>
        </p:txBody>
      </p:sp>
      <p:sp>
        <p:nvSpPr>
          <p:cNvPr id="2" name="Rectangle 1"/>
          <p:cNvSpPr/>
          <p:nvPr/>
        </p:nvSpPr>
        <p:spPr>
          <a:xfrm>
            <a:off x="685800" y="5657671"/>
            <a:ext cx="7924800" cy="830997"/>
          </a:xfrm>
          <a:prstGeom prst="rect">
            <a:avLst/>
          </a:prstGeom>
        </p:spPr>
        <p:txBody>
          <a:bodyPr wrap="square">
            <a:spAutoFit/>
          </a:bodyPr>
          <a:lstStyle/>
          <a:p>
            <a:r>
              <a:rPr lang="en-US" dirty="0">
                <a:solidFill>
                  <a:schemeClr val="bg1"/>
                </a:solidFill>
              </a:rPr>
              <a:t>To date, no geoengineering method has been attempted on a significant scale.</a:t>
            </a:r>
          </a:p>
        </p:txBody>
      </p:sp>
    </p:spTree>
    <p:extLst>
      <p:ext uri="{BB962C8B-B14F-4D97-AF65-F5344CB8AC3E}">
        <p14:creationId xmlns:p14="http://schemas.microsoft.com/office/powerpoint/2010/main" val="601097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Solar radiation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79845"/>
            <a:ext cx="7010400" cy="4842098"/>
          </a:xfrm>
          <a:prstGeom prst="rect">
            <a:avLst/>
          </a:prstGeom>
        </p:spPr>
      </p:pic>
    </p:spTree>
    <p:extLst>
      <p:ext uri="{BB962C8B-B14F-4D97-AF65-F5344CB8AC3E}">
        <p14:creationId xmlns:p14="http://schemas.microsoft.com/office/powerpoint/2010/main" val="2492159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Space projects</a:t>
            </a:r>
          </a:p>
        </p:txBody>
      </p:sp>
      <p:sp>
        <p:nvSpPr>
          <p:cNvPr id="2" name="Rectangle 1"/>
          <p:cNvSpPr/>
          <p:nvPr/>
        </p:nvSpPr>
        <p:spPr>
          <a:xfrm>
            <a:off x="304800" y="1600200"/>
            <a:ext cx="8839200" cy="2677656"/>
          </a:xfrm>
          <a:prstGeom prst="rect">
            <a:avLst/>
          </a:prstGeom>
        </p:spPr>
        <p:txBody>
          <a:bodyPr wrap="square">
            <a:spAutoFit/>
          </a:bodyPr>
          <a:lstStyle/>
          <a:p>
            <a:pPr marL="342900" indent="-342900">
              <a:buFontTx/>
              <a:buChar char="-"/>
            </a:pPr>
            <a:r>
              <a:rPr lang="en-US" dirty="0">
                <a:solidFill>
                  <a:schemeClr val="bg1"/>
                </a:solidFill>
              </a:rPr>
              <a:t>giant mirrors (55,000 orbiting mirrors each of 100 km</a:t>
            </a:r>
            <a:r>
              <a:rPr lang="en-US" baseline="30000" dirty="0">
                <a:solidFill>
                  <a:schemeClr val="bg1"/>
                </a:solidFill>
              </a:rPr>
              <a:t>2</a:t>
            </a:r>
            <a:r>
              <a:rPr lang="en-US" dirty="0">
                <a:solidFill>
                  <a:schemeClr val="bg1"/>
                </a:solidFill>
              </a:rPr>
              <a:t>) made of wire mesh</a:t>
            </a:r>
          </a:p>
          <a:p>
            <a:pPr marL="342900" indent="-342900">
              <a:buFontTx/>
              <a:buChar char="-"/>
            </a:pPr>
            <a:r>
              <a:rPr lang="en-US" dirty="0">
                <a:solidFill>
                  <a:schemeClr val="bg1"/>
                </a:solidFill>
              </a:rPr>
              <a:t>trillions of light and small mirrors (the size of a DVD), in order to deflect sunlight back to space</a:t>
            </a:r>
          </a:p>
          <a:p>
            <a:pPr marL="342900" indent="-342900">
              <a:buFontTx/>
              <a:buChar char="-"/>
            </a:pPr>
            <a:r>
              <a:rPr lang="en-US" dirty="0">
                <a:solidFill>
                  <a:schemeClr val="bg1"/>
                </a:solidFill>
              </a:rPr>
              <a:t>deflector of 1400-km diameter at the first Lagrange Point, manufactured and launched from the Moon</a:t>
            </a:r>
          </a:p>
          <a:p>
            <a:pPr marL="342900" indent="-342900">
              <a:buFontTx/>
              <a:buChar char="-"/>
            </a:pPr>
            <a:r>
              <a:rPr lang="en-US" dirty="0">
                <a:solidFill>
                  <a:schemeClr val="bg1"/>
                </a:solidFill>
              </a:rPr>
              <a:t>mine the moon to create a shielding cloud of dust</a:t>
            </a:r>
            <a:endParaRPr lang="en-US" dirty="0">
              <a:solidFill>
                <a:schemeClr val="bg1"/>
              </a:solidFill>
              <a:effectLst/>
            </a:endParaRPr>
          </a:p>
        </p:txBody>
      </p:sp>
      <p:sp>
        <p:nvSpPr>
          <p:cNvPr id="5" name="Rectangle 4"/>
          <p:cNvSpPr/>
          <p:nvPr/>
        </p:nvSpPr>
        <p:spPr>
          <a:xfrm>
            <a:off x="457200" y="5029200"/>
            <a:ext cx="8534400" cy="1200329"/>
          </a:xfrm>
          <a:prstGeom prst="rect">
            <a:avLst/>
          </a:prstGeom>
        </p:spPr>
        <p:txBody>
          <a:bodyPr wrap="square">
            <a:spAutoFit/>
          </a:bodyPr>
          <a:lstStyle/>
          <a:p>
            <a:r>
              <a:rPr lang="en-US" dirty="0">
                <a:solidFill>
                  <a:schemeClr val="bg1"/>
                </a:solidFill>
              </a:rPr>
              <a:t>This option is widely considered unrealistic, as the expense is prohibitive, the potential of unintended consequences is huge and a rapid reversibility is not granted.</a:t>
            </a:r>
          </a:p>
        </p:txBody>
      </p:sp>
    </p:spTree>
    <p:extLst>
      <p:ext uri="{BB962C8B-B14F-4D97-AF65-F5344CB8AC3E}">
        <p14:creationId xmlns:p14="http://schemas.microsoft.com/office/powerpoint/2010/main" val="221968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Stratospheric aerosols</a:t>
            </a:r>
          </a:p>
        </p:txBody>
      </p:sp>
      <p:sp>
        <p:nvSpPr>
          <p:cNvPr id="2" name="Rectangle 1"/>
          <p:cNvSpPr/>
          <p:nvPr/>
        </p:nvSpPr>
        <p:spPr>
          <a:xfrm>
            <a:off x="304800" y="1600200"/>
            <a:ext cx="8839200" cy="4154984"/>
          </a:xfrm>
          <a:prstGeom prst="rect">
            <a:avLst/>
          </a:prstGeom>
        </p:spPr>
        <p:txBody>
          <a:bodyPr wrap="square">
            <a:spAutoFit/>
          </a:bodyPr>
          <a:lstStyle/>
          <a:p>
            <a:r>
              <a:rPr lang="en-US" dirty="0">
                <a:solidFill>
                  <a:schemeClr val="bg1"/>
                </a:solidFill>
              </a:rPr>
              <a:t>Artificially increase the concentration of the microscopic sulfate aerosols particles in the lower stratosphere to deflect an additional fraction of sunlight (2%) of incoming sunlight.</a:t>
            </a:r>
          </a:p>
          <a:p>
            <a:endParaRPr lang="en-US" dirty="0">
              <a:solidFill>
                <a:schemeClr val="bg1"/>
              </a:solidFill>
            </a:endParaRPr>
          </a:p>
          <a:p>
            <a:pPr marL="342900" indent="-342900">
              <a:buFontTx/>
              <a:buChar char="-"/>
            </a:pPr>
            <a:r>
              <a:rPr lang="en-US" dirty="0">
                <a:solidFill>
                  <a:schemeClr val="bg1"/>
                </a:solidFill>
              </a:rPr>
              <a:t>inspired by studies of the Mount Pinatubo volcano eruption</a:t>
            </a:r>
          </a:p>
          <a:p>
            <a:pPr marL="342900" indent="-342900">
              <a:buFontTx/>
              <a:buChar char="-"/>
            </a:pPr>
            <a:r>
              <a:rPr lang="en-US" dirty="0">
                <a:solidFill>
                  <a:schemeClr val="bg1"/>
                </a:solidFill>
              </a:rPr>
              <a:t>Few TG of sulfur per year would counter the global warming effect due to doubling the CO</a:t>
            </a:r>
            <a:r>
              <a:rPr lang="en-US" baseline="-25000" dirty="0">
                <a:solidFill>
                  <a:schemeClr val="bg1"/>
                </a:solidFill>
              </a:rPr>
              <a:t>2</a:t>
            </a:r>
            <a:r>
              <a:rPr lang="en-US" dirty="0">
                <a:solidFill>
                  <a:schemeClr val="bg1"/>
                </a:solidFill>
              </a:rPr>
              <a:t>.</a:t>
            </a:r>
          </a:p>
          <a:p>
            <a:r>
              <a:rPr lang="en-US" dirty="0">
                <a:solidFill>
                  <a:schemeClr val="bg1"/>
                </a:solidFill>
              </a:rPr>
              <a:t>	- special aircrafts </a:t>
            </a:r>
          </a:p>
          <a:p>
            <a:r>
              <a:rPr lang="en-US" dirty="0">
                <a:solidFill>
                  <a:schemeClr val="bg1"/>
                </a:solidFill>
              </a:rPr>
              <a:t>	- artillery guns</a:t>
            </a:r>
          </a:p>
          <a:p>
            <a:r>
              <a:rPr lang="en-US" dirty="0">
                <a:solidFill>
                  <a:schemeClr val="bg1"/>
                </a:solidFill>
              </a:rPr>
              <a:t>	- balloons</a:t>
            </a:r>
          </a:p>
          <a:p>
            <a:endParaRPr lang="en-US" dirty="0"/>
          </a:p>
        </p:txBody>
      </p:sp>
    </p:spTree>
    <p:extLst>
      <p:ext uri="{BB962C8B-B14F-4D97-AF65-F5344CB8AC3E}">
        <p14:creationId xmlns:p14="http://schemas.microsoft.com/office/powerpoint/2010/main" val="73297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43"/>
            <a:ext cx="46607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a:t>
            </a:r>
            <a:r>
              <a:rPr lang="en-US" sz="4000" dirty="0">
                <a:solidFill>
                  <a:schemeClr val="tx1"/>
                </a:solidFill>
                <a:latin typeface="Arial" panose="020B0604020202020204" pitchFamily="34" charset="0"/>
                <a:ea typeface="ＭＳ Ｐゴシック" pitchFamily="18" charset="-128"/>
                <a:cs typeface="Arial" panose="020B0604020202020204" pitchFamily="34" charset="0"/>
              </a:rPr>
              <a:t> </a:t>
            </a:r>
            <a:r>
              <a:rPr lang="en-US" sz="4000" dirty="0">
                <a:solidFill>
                  <a:schemeClr val="bg1"/>
                </a:solidFill>
                <a:latin typeface="Arial" panose="020B0604020202020204" pitchFamily="34" charset="0"/>
                <a:ea typeface="ＭＳ Ｐゴシック" pitchFamily="18" charset="-128"/>
                <a:cs typeface="Arial" panose="020B0604020202020204" pitchFamily="34" charset="0"/>
              </a:rPr>
              <a:t>effect</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6" name="Picture 5"/>
          <p:cNvPicPr/>
          <p:nvPr/>
        </p:nvPicPr>
        <p:blipFill rotWithShape="1">
          <a:blip r:embed="rId2"/>
          <a:srcRect l="25769" t="28718" r="34615" b="22279"/>
          <a:stretch/>
        </p:blipFill>
        <p:spPr bwMode="auto">
          <a:xfrm>
            <a:off x="1752600" y="1525676"/>
            <a:ext cx="4687556" cy="38862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5641" t="28262" r="34487" b="21367"/>
          <a:stretch/>
        </p:blipFill>
        <p:spPr bwMode="auto">
          <a:xfrm>
            <a:off x="1676400" y="1525676"/>
            <a:ext cx="4634802" cy="3886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76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577" y="685800"/>
            <a:ext cx="7524750" cy="4351338"/>
          </a:xfrm>
        </p:spPr>
        <p:txBody>
          <a:bodyPr>
            <a:normAutofit/>
          </a:bodyPr>
          <a:lstStyle/>
          <a:p>
            <a:r>
              <a:rPr lang="en-US" dirty="0">
                <a:solidFill>
                  <a:schemeClr val="bg1"/>
                </a:solidFill>
              </a:rPr>
              <a:t>The SPICE (stratospheric particle injection for climate engineering) consisted in using a small hose-augmented balloon up just over one km high, pumping water into the air. The aim was to test the feasibility of later piping sulfates at 25 km high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38400"/>
            <a:ext cx="5828289" cy="4303724"/>
          </a:xfrm>
          <a:prstGeom prst="rect">
            <a:avLst/>
          </a:prstGeom>
        </p:spPr>
      </p:pic>
    </p:spTree>
    <p:extLst>
      <p:ext uri="{BB962C8B-B14F-4D97-AF65-F5344CB8AC3E}">
        <p14:creationId xmlns:p14="http://schemas.microsoft.com/office/powerpoint/2010/main" val="3825252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0"/>
            <a:ext cx="7524750" cy="4351338"/>
          </a:xfrm>
        </p:spPr>
        <p:txBody>
          <a:bodyPr>
            <a:normAutofit/>
          </a:bodyPr>
          <a:lstStyle/>
          <a:p>
            <a:r>
              <a:rPr lang="en-US" dirty="0">
                <a:solidFill>
                  <a:schemeClr val="bg1"/>
                </a:solidFill>
              </a:rPr>
              <a:t>Multi-kilometer height tall towers with a 15–50 km high altitude duct “conduit” for the aerosol injection in the stratosphere.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600200"/>
            <a:ext cx="4343400" cy="4817458"/>
          </a:xfrm>
          <a:prstGeom prst="rect">
            <a:avLst/>
          </a:prstGeom>
        </p:spPr>
      </p:pic>
    </p:spTree>
    <p:extLst>
      <p:ext uri="{BB962C8B-B14F-4D97-AF65-F5344CB8AC3E}">
        <p14:creationId xmlns:p14="http://schemas.microsoft.com/office/powerpoint/2010/main" val="3501500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Stratospheric aerosols</a:t>
            </a:r>
          </a:p>
        </p:txBody>
      </p:sp>
      <p:sp>
        <p:nvSpPr>
          <p:cNvPr id="2" name="Rectangle 1"/>
          <p:cNvSpPr/>
          <p:nvPr/>
        </p:nvSpPr>
        <p:spPr>
          <a:xfrm>
            <a:off x="437103" y="2033259"/>
            <a:ext cx="7848600" cy="3416320"/>
          </a:xfrm>
          <a:prstGeom prst="rect">
            <a:avLst/>
          </a:prstGeom>
        </p:spPr>
        <p:txBody>
          <a:bodyPr wrap="square">
            <a:spAutoFit/>
          </a:bodyPr>
          <a:lstStyle/>
          <a:p>
            <a:pPr marL="342900" indent="-342900">
              <a:lnSpc>
                <a:spcPct val="150000"/>
              </a:lnSpc>
              <a:buFontTx/>
              <a:buChar char="-"/>
            </a:pPr>
            <a:r>
              <a:rPr lang="en-US" dirty="0">
                <a:solidFill>
                  <a:schemeClr val="bg1"/>
                </a:solidFill>
              </a:rPr>
              <a:t>Continuous supply</a:t>
            </a:r>
          </a:p>
          <a:p>
            <a:pPr marL="342900" indent="-342900">
              <a:lnSpc>
                <a:spcPct val="150000"/>
              </a:lnSpc>
              <a:buFontTx/>
              <a:buChar char="-"/>
            </a:pPr>
            <a:r>
              <a:rPr lang="en-US" dirty="0">
                <a:solidFill>
                  <a:schemeClr val="bg1"/>
                </a:solidFill>
              </a:rPr>
              <a:t>Full-scale implementation</a:t>
            </a:r>
          </a:p>
          <a:p>
            <a:pPr marL="342900" indent="-342900">
              <a:lnSpc>
                <a:spcPct val="150000"/>
              </a:lnSpc>
              <a:buFontTx/>
              <a:buChar char="-"/>
            </a:pPr>
            <a:r>
              <a:rPr lang="en-US" dirty="0">
                <a:solidFill>
                  <a:schemeClr val="bg1"/>
                </a:solidFill>
              </a:rPr>
              <a:t>Less expensive than space projects</a:t>
            </a:r>
          </a:p>
          <a:p>
            <a:pPr marL="342900" indent="-342900">
              <a:lnSpc>
                <a:spcPct val="150000"/>
              </a:lnSpc>
              <a:buFontTx/>
              <a:buChar char="-"/>
            </a:pPr>
            <a:r>
              <a:rPr lang="en-US" dirty="0">
                <a:solidFill>
                  <a:schemeClr val="bg1"/>
                </a:solidFill>
              </a:rPr>
              <a:t>Negative consequences:</a:t>
            </a:r>
          </a:p>
          <a:p>
            <a:pPr>
              <a:lnSpc>
                <a:spcPct val="150000"/>
              </a:lnSpc>
            </a:pPr>
            <a:r>
              <a:rPr lang="en-US" dirty="0">
                <a:solidFill>
                  <a:schemeClr val="bg1"/>
                </a:solidFill>
              </a:rPr>
              <a:t>	- reduction in regional rainfall</a:t>
            </a:r>
          </a:p>
          <a:p>
            <a:pPr>
              <a:lnSpc>
                <a:spcPct val="150000"/>
              </a:lnSpc>
            </a:pPr>
            <a:r>
              <a:rPr lang="en-US" dirty="0">
                <a:solidFill>
                  <a:schemeClr val="bg1"/>
                </a:solidFill>
              </a:rPr>
              <a:t>	- decrease in stratospheric ozone </a:t>
            </a:r>
          </a:p>
        </p:txBody>
      </p:sp>
    </p:spTree>
    <p:extLst>
      <p:ext uri="{BB962C8B-B14F-4D97-AF65-F5344CB8AC3E}">
        <p14:creationId xmlns:p14="http://schemas.microsoft.com/office/powerpoint/2010/main" val="403481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Solar radiation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79845"/>
            <a:ext cx="7010400" cy="4842098"/>
          </a:xfrm>
          <a:prstGeom prst="rect">
            <a:avLst/>
          </a:prstGeom>
        </p:spPr>
      </p:pic>
    </p:spTree>
    <p:extLst>
      <p:ext uri="{BB962C8B-B14F-4D97-AF65-F5344CB8AC3E}">
        <p14:creationId xmlns:p14="http://schemas.microsoft.com/office/powerpoint/2010/main" val="119935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Atmospheric projects</a:t>
            </a:r>
          </a:p>
        </p:txBody>
      </p:sp>
      <p:sp>
        <p:nvSpPr>
          <p:cNvPr id="2" name="Rectangle 1"/>
          <p:cNvSpPr/>
          <p:nvPr/>
        </p:nvSpPr>
        <p:spPr>
          <a:xfrm>
            <a:off x="304800" y="1600200"/>
            <a:ext cx="8839200" cy="3046988"/>
          </a:xfrm>
          <a:prstGeom prst="rect">
            <a:avLst/>
          </a:prstGeom>
        </p:spPr>
        <p:txBody>
          <a:bodyPr wrap="square">
            <a:spAutoFit/>
          </a:bodyPr>
          <a:lstStyle/>
          <a:p>
            <a:r>
              <a:rPr lang="en-US" dirty="0">
                <a:solidFill>
                  <a:schemeClr val="bg1"/>
                </a:solidFill>
              </a:rPr>
              <a:t>Cloud Brightening</a:t>
            </a:r>
          </a:p>
          <a:p>
            <a:endParaRPr lang="en-US" dirty="0">
              <a:solidFill>
                <a:schemeClr val="bg1"/>
              </a:solidFill>
            </a:endParaRPr>
          </a:p>
          <a:p>
            <a:r>
              <a:rPr lang="en-US" dirty="0">
                <a:solidFill>
                  <a:schemeClr val="bg1"/>
                </a:solidFill>
              </a:rPr>
              <a:t>Sea water can be pumped up and sprayed into the air to increase the number of droplets, and produce fine sea salt crystals increasing the reflectivity of low altitude clouds.</a:t>
            </a:r>
          </a:p>
          <a:p>
            <a:endParaRPr lang="en-US" dirty="0">
              <a:solidFill>
                <a:schemeClr val="bg1"/>
              </a:solidFill>
            </a:endParaRPr>
          </a:p>
          <a:p>
            <a:r>
              <a:rPr lang="en-US" dirty="0">
                <a:solidFill>
                  <a:schemeClr val="bg1"/>
                </a:solidFill>
              </a:rPr>
              <a:t>Many droplets and salt aerosols are expected to make whiter clouds and reflect more intensity of sunlight.</a:t>
            </a:r>
          </a:p>
        </p:txBody>
      </p:sp>
    </p:spTree>
    <p:extLst>
      <p:ext uri="{BB962C8B-B14F-4D97-AF65-F5344CB8AC3E}">
        <p14:creationId xmlns:p14="http://schemas.microsoft.com/office/powerpoint/2010/main" val="2692435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Ground-level projects</a:t>
            </a:r>
          </a:p>
        </p:txBody>
      </p:sp>
      <p:sp>
        <p:nvSpPr>
          <p:cNvPr id="2" name="Rectangle 1"/>
          <p:cNvSpPr/>
          <p:nvPr/>
        </p:nvSpPr>
        <p:spPr>
          <a:xfrm>
            <a:off x="304800" y="1600200"/>
            <a:ext cx="8839200" cy="2677656"/>
          </a:xfrm>
          <a:prstGeom prst="rect">
            <a:avLst/>
          </a:prstGeom>
        </p:spPr>
        <p:txBody>
          <a:bodyPr wrap="square">
            <a:spAutoFit/>
          </a:bodyPr>
          <a:lstStyle/>
          <a:p>
            <a:r>
              <a:rPr lang="en-US" dirty="0">
                <a:solidFill>
                  <a:schemeClr val="bg1"/>
                </a:solidFill>
              </a:rPr>
              <a:t>Increasing Earth’s albedo</a:t>
            </a:r>
          </a:p>
          <a:p>
            <a:endParaRPr lang="en-US" dirty="0">
              <a:solidFill>
                <a:schemeClr val="bg1"/>
              </a:solidFill>
            </a:endParaRPr>
          </a:p>
          <a:p>
            <a:pPr marL="342900" indent="-342900">
              <a:buFontTx/>
              <a:buChar char="-"/>
            </a:pPr>
            <a:r>
              <a:rPr lang="en-US" dirty="0">
                <a:solidFill>
                  <a:schemeClr val="bg1"/>
                </a:solidFill>
              </a:rPr>
              <a:t>painting roofs and paved roads white</a:t>
            </a:r>
          </a:p>
          <a:p>
            <a:pPr marL="342900" indent="-342900">
              <a:buFontTx/>
              <a:buChar char="-"/>
            </a:pPr>
            <a:r>
              <a:rPr lang="en-US" dirty="0">
                <a:solidFill>
                  <a:schemeClr val="bg1"/>
                </a:solidFill>
              </a:rPr>
              <a:t>covering glaciers and deserts with reflective plastic sheeting</a:t>
            </a:r>
          </a:p>
          <a:p>
            <a:pPr marL="342900" indent="-342900">
              <a:buFontTx/>
              <a:buChar char="-"/>
            </a:pPr>
            <a:r>
              <a:rPr lang="en-US" dirty="0">
                <a:solidFill>
                  <a:schemeClr val="bg1"/>
                </a:solidFill>
              </a:rPr>
              <a:t>putting white or pale-colored plastic floating panels over oceans or lakes</a:t>
            </a:r>
          </a:p>
          <a:p>
            <a:pPr marL="342900" indent="-342900">
              <a:buFontTx/>
              <a:buChar char="-"/>
            </a:pPr>
            <a:r>
              <a:rPr lang="en-US" dirty="0">
                <a:solidFill>
                  <a:schemeClr val="bg1"/>
                </a:solidFill>
              </a:rPr>
              <a:t>planting genetically engineered paler crops </a:t>
            </a:r>
          </a:p>
        </p:txBody>
      </p:sp>
    </p:spTree>
    <p:extLst>
      <p:ext uri="{BB962C8B-B14F-4D97-AF65-F5344CB8AC3E}">
        <p14:creationId xmlns:p14="http://schemas.microsoft.com/office/powerpoint/2010/main" val="3793788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85800" y="228600"/>
            <a:ext cx="7219950" cy="1117042"/>
          </a:xfrm>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Ground-level projects</a:t>
            </a:r>
          </a:p>
        </p:txBody>
      </p:sp>
      <p:sp>
        <p:nvSpPr>
          <p:cNvPr id="3" name="Content Placeholder 2"/>
          <p:cNvSpPr>
            <a:spLocks noGrp="1"/>
          </p:cNvSpPr>
          <p:nvPr>
            <p:ph idx="1"/>
          </p:nvPr>
        </p:nvSpPr>
        <p:spPr/>
        <p:txBody>
          <a:bodyPr/>
          <a:lstStyle/>
          <a:p>
            <a:r>
              <a:rPr lang="en-US" sz="2000" dirty="0">
                <a:solidFill>
                  <a:schemeClr val="bg1"/>
                </a:solidFill>
                <a:latin typeface="Arial" panose="020B0604020202020204" pitchFamily="34" charset="0"/>
                <a:cs typeface="Arial" panose="020B0604020202020204" pitchFamily="34" charset="0"/>
              </a:rPr>
              <a:t>In 2005 a small pilot project on the </a:t>
            </a:r>
            <a:r>
              <a:rPr lang="en-US" sz="2000" dirty="0" err="1">
                <a:solidFill>
                  <a:schemeClr val="bg1"/>
                </a:solidFill>
                <a:latin typeface="Arial" panose="020B0604020202020204" pitchFamily="34" charset="0"/>
                <a:cs typeface="Arial" panose="020B0604020202020204" pitchFamily="34" charset="0"/>
              </a:rPr>
              <a:t>Gurschen</a:t>
            </a:r>
            <a:r>
              <a:rPr lang="en-US" sz="2000" dirty="0">
                <a:solidFill>
                  <a:schemeClr val="bg1"/>
                </a:solidFill>
                <a:latin typeface="Arial" panose="020B0604020202020204" pitchFamily="34" charset="0"/>
                <a:cs typeface="Arial" panose="020B0604020202020204" pitchFamily="34" charset="0"/>
              </a:rPr>
              <a:t> glacier of the Swiss Alps was conducted to try to stop the ice melting of glaciers with a “ice protector” textile made of a lightweight dual-layer composite with polyester in the top side to reflect light, and polypropylene on the bottom to block heat and slow ice melting during the summer. It proved successful as the blanketed area had 80% less melt than surrounding ice. </a:t>
            </a:r>
          </a:p>
          <a:p>
            <a:r>
              <a:rPr lang="en-US" sz="2000" dirty="0">
                <a:solidFill>
                  <a:schemeClr val="bg1"/>
                </a:solidFill>
                <a:latin typeface="Arial" panose="020B0604020202020204" pitchFamily="34" charset="0"/>
                <a:cs typeface="Arial" panose="020B0604020202020204" pitchFamily="34" charset="0"/>
              </a:rPr>
              <a:t>In the Peru Andean region, a local team that painted rocks in white won a $200,000 prize from the World Bank as part of its “</a:t>
            </a:r>
            <a:r>
              <a:rPr lang="en-US" sz="2000" i="1" dirty="0">
                <a:solidFill>
                  <a:schemeClr val="bg1"/>
                </a:solidFill>
                <a:latin typeface="Arial" panose="020B0604020202020204" pitchFamily="34" charset="0"/>
                <a:cs typeface="Arial" panose="020B0604020202020204" pitchFamily="34" charset="0"/>
              </a:rPr>
              <a:t>100 Ideas to Save the Planet</a:t>
            </a:r>
            <a:r>
              <a:rPr lang="en-US" sz="2000" dirty="0">
                <a:solidFill>
                  <a:schemeClr val="bg1"/>
                </a:solidFill>
                <a:latin typeface="Arial" panose="020B0604020202020204" pitchFamily="34" charset="0"/>
                <a:cs typeface="Arial" panose="020B0604020202020204" pitchFamily="34" charset="0"/>
              </a:rPr>
              <a:t>” competition.</a:t>
            </a:r>
          </a:p>
          <a:p>
            <a:pPr marL="0" indent="0">
              <a:buNone/>
            </a:pPr>
            <a:endParaRPr lang="en-US" dirty="0"/>
          </a:p>
        </p:txBody>
      </p:sp>
    </p:spTree>
    <p:extLst>
      <p:ext uri="{BB962C8B-B14F-4D97-AF65-F5344CB8AC3E}">
        <p14:creationId xmlns:p14="http://schemas.microsoft.com/office/powerpoint/2010/main" val="4166876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762000" y="457200"/>
            <a:ext cx="7219950" cy="1117042"/>
          </a:xfrm>
        </p:spPr>
        <p:txBody>
          <a:bodyPr>
            <a:normAutofit/>
          </a:bodyPr>
          <a:lstStyle/>
          <a:p>
            <a:pPr algn="ctr"/>
            <a:r>
              <a:rPr lang="en-US" sz="3600" dirty="0">
                <a:solidFill>
                  <a:schemeClr val="bg1"/>
                </a:solidFill>
                <a:latin typeface="Arial" panose="020B0604020202020204" pitchFamily="34" charset="0"/>
                <a:cs typeface="Arial" panose="020B0604020202020204" pitchFamily="34" charset="0"/>
              </a:rPr>
              <a:t>Solar radiation management</a:t>
            </a:r>
          </a:p>
        </p:txBody>
      </p:sp>
      <p:pic>
        <p:nvPicPr>
          <p:cNvPr id="4" name="Picture 1" descr="Baird5e_table_5_0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133600"/>
            <a:ext cx="8520721" cy="270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990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latin typeface="Arial" panose="020B0604020202020204" pitchFamily="34" charset="0"/>
                <a:cs typeface="Arial" panose="020B0604020202020204" pitchFamily="34" charset="0"/>
              </a:rPr>
              <a:t>Solar radiation management</a:t>
            </a:r>
          </a:p>
        </p:txBody>
      </p:sp>
      <p:pic>
        <p:nvPicPr>
          <p:cNvPr id="4" name="Picture 3"/>
          <p:cNvPicPr>
            <a:picLocks noChangeAspect="1"/>
          </p:cNvPicPr>
          <p:nvPr/>
        </p:nvPicPr>
        <p:blipFill>
          <a:blip r:embed="rId2"/>
          <a:stretch>
            <a:fillRect/>
          </a:stretch>
        </p:blipFill>
        <p:spPr>
          <a:xfrm>
            <a:off x="1481532" y="0"/>
            <a:ext cx="6180936" cy="6858000"/>
          </a:xfrm>
          <a:prstGeom prst="rect">
            <a:avLst/>
          </a:prstGeom>
        </p:spPr>
      </p:pic>
    </p:spTree>
    <p:extLst>
      <p:ext uri="{BB962C8B-B14F-4D97-AF65-F5344CB8AC3E}">
        <p14:creationId xmlns:p14="http://schemas.microsoft.com/office/powerpoint/2010/main" val="3052581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Solar radiation management</a:t>
            </a:r>
          </a:p>
        </p:txBody>
      </p:sp>
      <p:sp>
        <p:nvSpPr>
          <p:cNvPr id="2" name="Rectangle 1"/>
          <p:cNvSpPr/>
          <p:nvPr/>
        </p:nvSpPr>
        <p:spPr>
          <a:xfrm>
            <a:off x="381000" y="3013502"/>
            <a:ext cx="7772400" cy="830997"/>
          </a:xfrm>
          <a:prstGeom prst="rect">
            <a:avLst/>
          </a:prstGeom>
        </p:spPr>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https://www.youtube.com/watch?v=WR6uSXW-8p4</a:t>
            </a:r>
            <a:endParaRPr lang="en-US" dirty="0">
              <a:solidFill>
                <a:schemeClr val="bg1"/>
              </a:solidFill>
            </a:endParaRPr>
          </a:p>
          <a:p>
            <a:endParaRPr lang="en-US" dirty="0"/>
          </a:p>
        </p:txBody>
      </p:sp>
    </p:spTree>
    <p:extLst>
      <p:ext uri="{BB962C8B-B14F-4D97-AF65-F5344CB8AC3E}">
        <p14:creationId xmlns:p14="http://schemas.microsoft.com/office/powerpoint/2010/main" val="22826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39408" y="1689625"/>
            <a:ext cx="44321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 effect</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8" name="Picture 1" descr="Baird5e_fig_5_01.jpg"/>
          <p:cNvPicPr>
            <a:picLocks noChangeAspect="1"/>
          </p:cNvPicPr>
          <p:nvPr/>
        </p:nvPicPr>
        <p:blipFill rotWithShape="1">
          <a:blip r:embed="rId2" cstate="print">
            <a:extLst>
              <a:ext uri="{28A0092B-C50C-407E-A947-70E740481C1C}">
                <a14:useLocalDpi xmlns:a14="http://schemas.microsoft.com/office/drawing/2010/main" val="0"/>
              </a:ext>
            </a:extLst>
          </a:blip>
          <a:srcRect l="27810"/>
          <a:stretch/>
        </p:blipFill>
        <p:spPr bwMode="auto">
          <a:xfrm>
            <a:off x="4563627" y="3627876"/>
            <a:ext cx="4536830" cy="277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rotWithShape="1">
          <a:blip r:embed="rId3"/>
          <a:srcRect l="25128" t="28262" r="34102" b="21595"/>
          <a:stretch/>
        </p:blipFill>
        <p:spPr bwMode="auto">
          <a:xfrm>
            <a:off x="144027" y="1295400"/>
            <a:ext cx="4419600" cy="32955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6252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Geoengineering Earth’s Climate</a:t>
            </a:r>
          </a:p>
        </p:txBody>
      </p:sp>
      <p:sp>
        <p:nvSpPr>
          <p:cNvPr id="5" name="TextBox 4"/>
          <p:cNvSpPr txBox="1"/>
          <p:nvPr/>
        </p:nvSpPr>
        <p:spPr>
          <a:xfrm>
            <a:off x="228600" y="1143001"/>
            <a:ext cx="8305800" cy="4401205"/>
          </a:xfrm>
          <a:prstGeom prst="rect">
            <a:avLst/>
          </a:prstGeom>
          <a:noFill/>
        </p:spPr>
        <p:txBody>
          <a:bodyPr wrap="square" rtlCol="0">
            <a:spAutoFit/>
          </a:bodyPr>
          <a:lstStyle/>
          <a:p>
            <a:pPr marL="342900" indent="-342900">
              <a:buFontTx/>
              <a:buChar char="-"/>
            </a:pPr>
            <a:r>
              <a:rPr lang="en-US" sz="2800" b="1" dirty="0">
                <a:solidFill>
                  <a:schemeClr val="bg1"/>
                </a:solidFill>
              </a:rPr>
              <a:t>Solar Radiation Management</a:t>
            </a:r>
          </a:p>
          <a:p>
            <a:r>
              <a:rPr lang="en-US" sz="2800" dirty="0">
                <a:solidFill>
                  <a:schemeClr val="bg1"/>
                </a:solidFill>
              </a:rPr>
              <a:t>	Reflecting a small fraction of the sunlight 	headed toward Earth back into space</a:t>
            </a:r>
          </a:p>
          <a:p>
            <a:pPr marL="342900" indent="-342900">
              <a:buFontTx/>
              <a:buChar char="-"/>
            </a:pPr>
            <a:endParaRPr lang="en-US" sz="2800" dirty="0">
              <a:solidFill>
                <a:schemeClr val="bg1"/>
              </a:solidFill>
            </a:endParaRPr>
          </a:p>
          <a:p>
            <a:pPr marL="342900" indent="-342900">
              <a:buFontTx/>
              <a:buChar char="-"/>
            </a:pPr>
            <a:r>
              <a:rPr lang="en-US" sz="2800" b="1" dirty="0">
                <a:solidFill>
                  <a:schemeClr val="bg1"/>
                </a:solidFill>
              </a:rPr>
              <a:t>Carbon Dioxide Removal</a:t>
            </a:r>
          </a:p>
          <a:p>
            <a:r>
              <a:rPr lang="en-US" sz="2800" dirty="0">
                <a:solidFill>
                  <a:schemeClr val="bg1"/>
                </a:solidFill>
              </a:rPr>
              <a:t>	Removing carbon dioxide from ambient air, 	and storing it. </a:t>
            </a:r>
          </a:p>
          <a:p>
            <a:endParaRPr lang="en-US" sz="2800" dirty="0">
              <a:solidFill>
                <a:schemeClr val="bg1"/>
              </a:solidFill>
            </a:endParaRPr>
          </a:p>
          <a:p>
            <a:pPr marL="457200" indent="-457200">
              <a:buFontTx/>
              <a:buChar char="-"/>
            </a:pPr>
            <a:r>
              <a:rPr lang="en-US" sz="2800" b="1" dirty="0">
                <a:solidFill>
                  <a:schemeClr val="bg1"/>
                </a:solidFill>
              </a:rPr>
              <a:t>Earth Radiation Management</a:t>
            </a:r>
          </a:p>
          <a:p>
            <a:r>
              <a:rPr lang="en-US" sz="2800" dirty="0">
                <a:solidFill>
                  <a:schemeClr val="bg1"/>
                </a:solidFill>
              </a:rPr>
              <a:t>	Increasing the heat transfer to outer space</a:t>
            </a:r>
          </a:p>
        </p:txBody>
      </p:sp>
      <p:sp>
        <p:nvSpPr>
          <p:cNvPr id="2" name="Rectangle 1"/>
          <p:cNvSpPr/>
          <p:nvPr/>
        </p:nvSpPr>
        <p:spPr>
          <a:xfrm>
            <a:off x="685800" y="5657671"/>
            <a:ext cx="7924800" cy="830997"/>
          </a:xfrm>
          <a:prstGeom prst="rect">
            <a:avLst/>
          </a:prstGeom>
        </p:spPr>
        <p:txBody>
          <a:bodyPr wrap="square">
            <a:spAutoFit/>
          </a:bodyPr>
          <a:lstStyle/>
          <a:p>
            <a:r>
              <a:rPr lang="en-US" dirty="0">
                <a:solidFill>
                  <a:schemeClr val="bg1"/>
                </a:solidFill>
              </a:rPr>
              <a:t>To date, no geoengineering method has been attempted on a significant scale.</a:t>
            </a:r>
          </a:p>
        </p:txBody>
      </p:sp>
    </p:spTree>
    <p:extLst>
      <p:ext uri="{BB962C8B-B14F-4D97-AF65-F5344CB8AC3E}">
        <p14:creationId xmlns:p14="http://schemas.microsoft.com/office/powerpoint/2010/main" val="4226575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Geoengineering Earth’s Climate</a:t>
            </a:r>
          </a:p>
        </p:txBody>
      </p:sp>
      <p:sp>
        <p:nvSpPr>
          <p:cNvPr id="5" name="TextBox 4"/>
          <p:cNvSpPr txBox="1"/>
          <p:nvPr/>
        </p:nvSpPr>
        <p:spPr>
          <a:xfrm>
            <a:off x="228600" y="1143001"/>
            <a:ext cx="8763000" cy="3323987"/>
          </a:xfrm>
          <a:prstGeom prst="rect">
            <a:avLst/>
          </a:prstGeom>
          <a:noFill/>
        </p:spPr>
        <p:txBody>
          <a:bodyPr wrap="square" rtlCol="0">
            <a:spAutoFit/>
          </a:bodyPr>
          <a:lstStyle/>
          <a:p>
            <a:pPr>
              <a:lnSpc>
                <a:spcPct val="150000"/>
              </a:lnSpc>
            </a:pPr>
            <a:r>
              <a:rPr lang="en-US" sz="2800" dirty="0">
                <a:solidFill>
                  <a:schemeClr val="bg1"/>
                </a:solidFill>
              </a:rPr>
              <a:t>Carbon dioxide (CO</a:t>
            </a:r>
            <a:r>
              <a:rPr lang="en-US" sz="2800" baseline="-25000" dirty="0">
                <a:solidFill>
                  <a:schemeClr val="bg1"/>
                </a:solidFill>
              </a:rPr>
              <a:t>2</a:t>
            </a:r>
            <a:r>
              <a:rPr lang="en-US" sz="2800" dirty="0">
                <a:solidFill>
                  <a:schemeClr val="bg1"/>
                </a:solidFill>
              </a:rPr>
              <a:t>) capture and sequestration is a three-step process that includes:</a:t>
            </a:r>
          </a:p>
          <a:p>
            <a:pPr marL="457200" indent="-457200">
              <a:lnSpc>
                <a:spcPct val="150000"/>
              </a:lnSpc>
              <a:buFontTx/>
              <a:buChar char="-"/>
            </a:pPr>
            <a:r>
              <a:rPr lang="en-US" sz="2800" dirty="0">
                <a:solidFill>
                  <a:schemeClr val="bg1"/>
                </a:solidFill>
              </a:rPr>
              <a:t>Capture of CO</a:t>
            </a:r>
            <a:r>
              <a:rPr lang="en-US" sz="2800" baseline="-25000" dirty="0">
                <a:solidFill>
                  <a:schemeClr val="bg1"/>
                </a:solidFill>
              </a:rPr>
              <a:t>2</a:t>
            </a:r>
            <a:r>
              <a:rPr lang="en-US" sz="2800" dirty="0">
                <a:solidFill>
                  <a:schemeClr val="bg1"/>
                </a:solidFill>
              </a:rPr>
              <a:t> </a:t>
            </a:r>
          </a:p>
          <a:p>
            <a:pPr marL="457200" indent="-457200">
              <a:lnSpc>
                <a:spcPct val="150000"/>
              </a:lnSpc>
              <a:buFontTx/>
              <a:buChar char="-"/>
            </a:pPr>
            <a:r>
              <a:rPr lang="en-US" sz="2800" dirty="0">
                <a:solidFill>
                  <a:schemeClr val="bg1"/>
                </a:solidFill>
              </a:rPr>
              <a:t>Transport of the captured and compressed CO</a:t>
            </a:r>
            <a:r>
              <a:rPr lang="en-US" sz="2800" baseline="-25000" dirty="0">
                <a:solidFill>
                  <a:schemeClr val="bg1"/>
                </a:solidFill>
              </a:rPr>
              <a:t>2</a:t>
            </a:r>
            <a:endParaRPr lang="en-US" sz="2800" dirty="0">
              <a:solidFill>
                <a:schemeClr val="bg1"/>
              </a:solidFill>
            </a:endParaRPr>
          </a:p>
          <a:p>
            <a:pPr marL="457200" indent="-457200">
              <a:lnSpc>
                <a:spcPct val="150000"/>
              </a:lnSpc>
              <a:buFontTx/>
              <a:buChar char="-"/>
            </a:pPr>
            <a:r>
              <a:rPr lang="en-US" sz="2800" dirty="0">
                <a:solidFill>
                  <a:schemeClr val="bg1"/>
                </a:solidFill>
              </a:rPr>
              <a:t>Sequestration </a:t>
            </a:r>
          </a:p>
        </p:txBody>
      </p:sp>
    </p:spTree>
    <p:extLst>
      <p:ext uri="{BB962C8B-B14F-4D97-AF65-F5344CB8AC3E}">
        <p14:creationId xmlns:p14="http://schemas.microsoft.com/office/powerpoint/2010/main" val="1370284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Geoengineering Earth’s Climate</a:t>
            </a:r>
          </a:p>
        </p:txBody>
      </p:sp>
      <p:sp>
        <p:nvSpPr>
          <p:cNvPr id="5" name="TextBox 4"/>
          <p:cNvSpPr txBox="1"/>
          <p:nvPr/>
        </p:nvSpPr>
        <p:spPr>
          <a:xfrm>
            <a:off x="262723" y="1143001"/>
            <a:ext cx="8763000" cy="4616648"/>
          </a:xfrm>
          <a:prstGeom prst="rect">
            <a:avLst/>
          </a:prstGeom>
          <a:noFill/>
        </p:spPr>
        <p:txBody>
          <a:bodyPr wrap="square" rtlCol="0">
            <a:spAutoFit/>
          </a:bodyPr>
          <a:lstStyle/>
          <a:p>
            <a:pPr>
              <a:lnSpc>
                <a:spcPct val="150000"/>
              </a:lnSpc>
            </a:pPr>
            <a:r>
              <a:rPr lang="en-US" sz="2800" dirty="0">
                <a:solidFill>
                  <a:schemeClr val="bg1"/>
                </a:solidFill>
              </a:rPr>
              <a:t>Capture of CO</a:t>
            </a:r>
            <a:r>
              <a:rPr lang="en-US" sz="2800" baseline="-25000" dirty="0">
                <a:solidFill>
                  <a:schemeClr val="bg1"/>
                </a:solidFill>
              </a:rPr>
              <a:t>2</a:t>
            </a:r>
            <a:r>
              <a:rPr lang="en-US" sz="2800" dirty="0">
                <a:solidFill>
                  <a:schemeClr val="bg1"/>
                </a:solidFill>
              </a:rPr>
              <a:t> </a:t>
            </a:r>
          </a:p>
          <a:p>
            <a:pPr marL="457200" indent="-457200">
              <a:lnSpc>
                <a:spcPct val="150000"/>
              </a:lnSpc>
              <a:buFontTx/>
              <a:buChar char="-"/>
            </a:pPr>
            <a:r>
              <a:rPr lang="en-US" sz="2800" dirty="0">
                <a:solidFill>
                  <a:schemeClr val="bg1"/>
                </a:solidFill>
              </a:rPr>
              <a:t>From coal, gas-power plants, large industrial plants</a:t>
            </a:r>
          </a:p>
          <a:p>
            <a:pPr>
              <a:lnSpc>
                <a:spcPct val="150000"/>
              </a:lnSpc>
            </a:pPr>
            <a:r>
              <a:rPr lang="en-US" sz="2800" dirty="0">
                <a:solidFill>
                  <a:schemeClr val="bg1"/>
                </a:solidFill>
              </a:rPr>
              <a:t>	- post-combustion</a:t>
            </a:r>
          </a:p>
          <a:p>
            <a:pPr>
              <a:lnSpc>
                <a:spcPct val="150000"/>
              </a:lnSpc>
            </a:pPr>
            <a:r>
              <a:rPr lang="en-US" sz="2800" dirty="0">
                <a:solidFill>
                  <a:schemeClr val="bg1"/>
                </a:solidFill>
              </a:rPr>
              <a:t>	- pre-combustion</a:t>
            </a:r>
          </a:p>
          <a:p>
            <a:pPr marL="457200" indent="-457200">
              <a:lnSpc>
                <a:spcPct val="150000"/>
              </a:lnSpc>
              <a:buFontTx/>
              <a:buChar char="-"/>
            </a:pPr>
            <a:r>
              <a:rPr lang="en-US" sz="2800" dirty="0">
                <a:solidFill>
                  <a:schemeClr val="bg1"/>
                </a:solidFill>
              </a:rPr>
              <a:t>From air </a:t>
            </a:r>
          </a:p>
          <a:p>
            <a:pPr>
              <a:lnSpc>
                <a:spcPct val="150000"/>
              </a:lnSpc>
            </a:pPr>
            <a:r>
              <a:rPr lang="en-US" sz="2800" dirty="0">
                <a:solidFill>
                  <a:schemeClr val="bg1"/>
                </a:solidFill>
              </a:rPr>
              <a:t>	- direct air capture</a:t>
            </a:r>
          </a:p>
          <a:p>
            <a:pPr>
              <a:lnSpc>
                <a:spcPct val="150000"/>
              </a:lnSpc>
            </a:pPr>
            <a:r>
              <a:rPr lang="en-US" sz="2800" dirty="0">
                <a:solidFill>
                  <a:schemeClr val="bg1"/>
                </a:solidFill>
                <a:hlinkClick r:id="rId2">
                  <a:extLst>
                    <a:ext uri="{A12FA001-AC4F-418D-AE19-62706E023703}">
                      <ahyp:hlinkClr xmlns:ahyp="http://schemas.microsoft.com/office/drawing/2018/hyperlinkcolor" val="tx"/>
                    </a:ext>
                  </a:extLst>
                </a:hlinkClick>
              </a:rPr>
              <a:t>https://www.youtube.com/watch?v=XHX9pmQ6m_s</a:t>
            </a:r>
            <a:endParaRPr lang="en-US" sz="2800" dirty="0">
              <a:solidFill>
                <a:schemeClr val="bg1"/>
              </a:solidFill>
            </a:endParaRPr>
          </a:p>
        </p:txBody>
      </p:sp>
    </p:spTree>
    <p:extLst>
      <p:ext uri="{BB962C8B-B14F-4D97-AF65-F5344CB8AC3E}">
        <p14:creationId xmlns:p14="http://schemas.microsoft.com/office/powerpoint/2010/main" val="3433805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Geoengineering Earth’s Climate</a:t>
            </a:r>
          </a:p>
        </p:txBody>
      </p:sp>
      <p:sp>
        <p:nvSpPr>
          <p:cNvPr id="5" name="TextBox 4"/>
          <p:cNvSpPr txBox="1"/>
          <p:nvPr/>
        </p:nvSpPr>
        <p:spPr>
          <a:xfrm>
            <a:off x="228600" y="1143001"/>
            <a:ext cx="8763000" cy="3323987"/>
          </a:xfrm>
          <a:prstGeom prst="rect">
            <a:avLst/>
          </a:prstGeom>
          <a:noFill/>
        </p:spPr>
        <p:txBody>
          <a:bodyPr wrap="square" rtlCol="0">
            <a:spAutoFit/>
          </a:bodyPr>
          <a:lstStyle/>
          <a:p>
            <a:pPr>
              <a:lnSpc>
                <a:spcPct val="150000"/>
              </a:lnSpc>
            </a:pPr>
            <a:r>
              <a:rPr lang="en-US" sz="2800" dirty="0">
                <a:solidFill>
                  <a:schemeClr val="bg1"/>
                </a:solidFill>
              </a:rPr>
              <a:t>Carbon dioxide (CO</a:t>
            </a:r>
            <a:r>
              <a:rPr lang="en-US" sz="2800" baseline="-25000" dirty="0">
                <a:solidFill>
                  <a:schemeClr val="bg1"/>
                </a:solidFill>
              </a:rPr>
              <a:t>2</a:t>
            </a:r>
            <a:r>
              <a:rPr lang="en-US" sz="2800" dirty="0">
                <a:solidFill>
                  <a:schemeClr val="bg1"/>
                </a:solidFill>
              </a:rPr>
              <a:t>) capture and sequestration (CCS) is a three-step process that includes:</a:t>
            </a:r>
          </a:p>
          <a:p>
            <a:pPr marL="457200" indent="-457200">
              <a:lnSpc>
                <a:spcPct val="150000"/>
              </a:lnSpc>
              <a:buFontTx/>
              <a:buChar char="-"/>
            </a:pPr>
            <a:r>
              <a:rPr lang="en-US" sz="2800" dirty="0">
                <a:solidFill>
                  <a:schemeClr val="bg1"/>
                </a:solidFill>
              </a:rPr>
              <a:t>Capture of CO</a:t>
            </a:r>
            <a:r>
              <a:rPr lang="en-US" sz="2800" baseline="-25000" dirty="0">
                <a:solidFill>
                  <a:schemeClr val="bg1"/>
                </a:solidFill>
              </a:rPr>
              <a:t>2</a:t>
            </a:r>
            <a:r>
              <a:rPr lang="en-US" sz="2800" dirty="0">
                <a:solidFill>
                  <a:schemeClr val="bg1"/>
                </a:solidFill>
              </a:rPr>
              <a:t> </a:t>
            </a:r>
          </a:p>
          <a:p>
            <a:pPr marL="457200" indent="-457200">
              <a:lnSpc>
                <a:spcPct val="150000"/>
              </a:lnSpc>
              <a:buFontTx/>
              <a:buChar char="-"/>
            </a:pPr>
            <a:r>
              <a:rPr lang="en-US" sz="2800" b="1" dirty="0">
                <a:solidFill>
                  <a:schemeClr val="bg1"/>
                </a:solidFill>
              </a:rPr>
              <a:t>Transport of the captured and compressed CO</a:t>
            </a:r>
            <a:r>
              <a:rPr lang="en-US" sz="2800" b="1" baseline="-25000" dirty="0">
                <a:solidFill>
                  <a:schemeClr val="bg1"/>
                </a:solidFill>
              </a:rPr>
              <a:t>2</a:t>
            </a:r>
            <a:endParaRPr lang="en-US" sz="2800" b="1" dirty="0">
              <a:solidFill>
                <a:schemeClr val="bg1"/>
              </a:solidFill>
            </a:endParaRPr>
          </a:p>
          <a:p>
            <a:pPr marL="457200" indent="-457200">
              <a:lnSpc>
                <a:spcPct val="150000"/>
              </a:lnSpc>
              <a:buFontTx/>
              <a:buChar char="-"/>
            </a:pPr>
            <a:r>
              <a:rPr lang="en-US" sz="2800" dirty="0">
                <a:solidFill>
                  <a:schemeClr val="bg1"/>
                </a:solidFill>
              </a:rPr>
              <a:t>Sequestration </a:t>
            </a:r>
          </a:p>
        </p:txBody>
      </p:sp>
    </p:spTree>
    <p:extLst>
      <p:ext uri="{BB962C8B-B14F-4D97-AF65-F5344CB8AC3E}">
        <p14:creationId xmlns:p14="http://schemas.microsoft.com/office/powerpoint/2010/main" val="4144221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762000" y="1143001"/>
            <a:ext cx="5562600" cy="523220"/>
          </a:xfrm>
          <a:prstGeom prst="rect">
            <a:avLst/>
          </a:prstGeom>
          <a:noFill/>
        </p:spPr>
        <p:txBody>
          <a:bodyPr wrap="square" rtlCol="0">
            <a:spAutoFit/>
          </a:bodyPr>
          <a:lstStyle/>
          <a:p>
            <a:r>
              <a:rPr lang="en-US" sz="2800" b="1" dirty="0">
                <a:solidFill>
                  <a:schemeClr val="bg1"/>
                </a:solidFill>
              </a:rPr>
              <a:t>Carbon Dioxide</a:t>
            </a:r>
            <a:endParaRPr lang="en-US" sz="2800" dirty="0">
              <a:solidFill>
                <a:schemeClr val="bg1"/>
              </a:solidFill>
            </a:endParaRPr>
          </a:p>
        </p:txBody>
      </p:sp>
      <p:pic>
        <p:nvPicPr>
          <p:cNvPr id="6" name="Picture 1" descr="Baird5e_fig_6_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174037"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247650" y="25959"/>
            <a:ext cx="7219950" cy="1117042"/>
          </a:xfrm>
        </p:spPr>
        <p:txBody>
          <a:bodyPr>
            <a:normAutofit/>
          </a:bodyPr>
          <a:lstStyle/>
          <a:p>
            <a:r>
              <a:rPr lang="en-US" sz="4000" b="1" dirty="0">
                <a:latin typeface="Arial" panose="020B0604020202020204" pitchFamily="34" charset="0"/>
                <a:cs typeface="Arial" panose="020B0604020202020204" pitchFamily="34" charset="0"/>
              </a:rPr>
              <a:t>Sequestration</a:t>
            </a:r>
          </a:p>
        </p:txBody>
      </p:sp>
    </p:spTree>
    <p:extLst>
      <p:ext uri="{BB962C8B-B14F-4D97-AF65-F5344CB8AC3E}">
        <p14:creationId xmlns:p14="http://schemas.microsoft.com/office/powerpoint/2010/main" val="2636445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5959"/>
            <a:ext cx="7219950" cy="1117042"/>
          </a:xfrm>
        </p:spPr>
        <p:txBody>
          <a:bodyPr>
            <a:normAutofit/>
          </a:bodyPr>
          <a:lstStyle/>
          <a:p>
            <a:r>
              <a:rPr lang="en-US" sz="4000" b="1" dirty="0">
                <a:solidFill>
                  <a:schemeClr val="bg1"/>
                </a:solidFill>
                <a:latin typeface="Arial" panose="020B0604020202020204" pitchFamily="34" charset="0"/>
                <a:cs typeface="Arial" panose="020B0604020202020204" pitchFamily="34" charset="0"/>
              </a:rPr>
              <a:t>Sequestration</a:t>
            </a:r>
          </a:p>
        </p:txBody>
      </p:sp>
      <p:sp>
        <p:nvSpPr>
          <p:cNvPr id="5" name="TextBox 4"/>
          <p:cNvSpPr txBox="1"/>
          <p:nvPr/>
        </p:nvSpPr>
        <p:spPr>
          <a:xfrm>
            <a:off x="247650" y="1143001"/>
            <a:ext cx="8763000" cy="5262979"/>
          </a:xfrm>
          <a:prstGeom prst="rect">
            <a:avLst/>
          </a:prstGeom>
          <a:noFill/>
        </p:spPr>
        <p:txBody>
          <a:bodyPr wrap="square" rtlCol="0">
            <a:spAutoFit/>
          </a:bodyPr>
          <a:lstStyle/>
          <a:p>
            <a:pPr marL="457200" indent="-457200">
              <a:lnSpc>
                <a:spcPct val="150000"/>
              </a:lnSpc>
              <a:buFontTx/>
              <a:buChar char="-"/>
            </a:pPr>
            <a:r>
              <a:rPr lang="en-US" sz="2800" dirty="0">
                <a:solidFill>
                  <a:schemeClr val="bg1"/>
                </a:solidFill>
              </a:rPr>
              <a:t>Ocean</a:t>
            </a:r>
          </a:p>
          <a:p>
            <a:pPr>
              <a:lnSpc>
                <a:spcPct val="150000"/>
              </a:lnSpc>
            </a:pPr>
            <a:r>
              <a:rPr lang="en-US" sz="2800" dirty="0">
                <a:solidFill>
                  <a:schemeClr val="bg1"/>
                </a:solidFill>
              </a:rPr>
              <a:t>	- acidic, neutral, fertilization </a:t>
            </a:r>
          </a:p>
          <a:p>
            <a:pPr marL="457200" indent="-457200">
              <a:lnSpc>
                <a:spcPct val="150000"/>
              </a:lnSpc>
              <a:buFontTx/>
              <a:buChar char="-"/>
            </a:pPr>
            <a:r>
              <a:rPr lang="en-US" sz="2800" dirty="0">
                <a:solidFill>
                  <a:schemeClr val="bg1"/>
                </a:solidFill>
              </a:rPr>
              <a:t>Terrestrial environments </a:t>
            </a:r>
          </a:p>
          <a:p>
            <a:pPr>
              <a:lnSpc>
                <a:spcPct val="150000"/>
              </a:lnSpc>
            </a:pPr>
            <a:r>
              <a:rPr lang="en-US" sz="2800" dirty="0">
                <a:solidFill>
                  <a:schemeClr val="bg1"/>
                </a:solidFill>
              </a:rPr>
              <a:t>	- vegetation, soils, sediments</a:t>
            </a:r>
          </a:p>
          <a:p>
            <a:pPr marL="457200" indent="-457200">
              <a:lnSpc>
                <a:spcPct val="150000"/>
              </a:lnSpc>
              <a:buFontTx/>
              <a:buChar char="-"/>
            </a:pPr>
            <a:r>
              <a:rPr lang="en-US" sz="2800" dirty="0">
                <a:solidFill>
                  <a:schemeClr val="bg1"/>
                </a:solidFill>
              </a:rPr>
              <a:t>Geologic formations</a:t>
            </a:r>
          </a:p>
          <a:p>
            <a:pPr>
              <a:lnSpc>
                <a:spcPct val="150000"/>
              </a:lnSpc>
            </a:pPr>
            <a:r>
              <a:rPr lang="en-US" sz="2800" dirty="0">
                <a:solidFill>
                  <a:schemeClr val="bg1"/>
                </a:solidFill>
              </a:rPr>
              <a:t>	- depleted oil and gas fields, deep coal seems, 	saline formation, porous rock</a:t>
            </a:r>
          </a:p>
          <a:p>
            <a:pPr>
              <a:lnSpc>
                <a:spcPct val="150000"/>
              </a:lnSpc>
            </a:pPr>
            <a:endParaRPr lang="en-US" sz="2800" dirty="0"/>
          </a:p>
        </p:txBody>
      </p:sp>
    </p:spTree>
    <p:extLst>
      <p:ext uri="{BB962C8B-B14F-4D97-AF65-F5344CB8AC3E}">
        <p14:creationId xmlns:p14="http://schemas.microsoft.com/office/powerpoint/2010/main" val="1618030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p:cNvSpPr>
            <a:spLocks noGrp="1"/>
          </p:cNvSpPr>
          <p:nvPr>
            <p:ph type="title"/>
          </p:nvPr>
        </p:nvSpPr>
        <p:spPr>
          <a:xfrm>
            <a:off x="76200" y="76200"/>
            <a:ext cx="7219950" cy="1117042"/>
          </a:xfrm>
        </p:spPr>
        <p:txBody>
          <a:bodyPr>
            <a:normAutofit/>
          </a:bodyPr>
          <a:lstStyle/>
          <a:p>
            <a:r>
              <a:rPr lang="en-US" sz="4000" b="1" dirty="0">
                <a:solidFill>
                  <a:schemeClr val="bg1"/>
                </a:solidFill>
                <a:latin typeface="Arial" panose="020B0604020202020204" pitchFamily="34" charset="0"/>
                <a:cs typeface="Arial" panose="020B0604020202020204" pitchFamily="34" charset="0"/>
              </a:rPr>
              <a:t>Sequestration</a:t>
            </a:r>
          </a:p>
        </p:txBody>
      </p:sp>
      <p:pic>
        <p:nvPicPr>
          <p:cNvPr id="7" name="Picture 1" descr="Baird5e_fig_6_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8057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344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57200" y="762000"/>
            <a:ext cx="5943600" cy="658835"/>
          </a:xfrm>
          <a:prstGeom prst="rect">
            <a:avLst/>
          </a:prstGeom>
          <a:noFill/>
        </p:spPr>
        <p:txBody>
          <a:bodyPr wrap="square" rtlCol="0">
            <a:spAutoFit/>
          </a:bodyPr>
          <a:lstStyle/>
          <a:p>
            <a:pPr>
              <a:lnSpc>
                <a:spcPct val="150000"/>
              </a:lnSpc>
            </a:pPr>
            <a:r>
              <a:rPr lang="en-US" sz="2800" dirty="0">
                <a:solidFill>
                  <a:schemeClr val="bg1"/>
                </a:solidFill>
              </a:rPr>
              <a:t>Geological</a:t>
            </a:r>
          </a:p>
        </p:txBody>
      </p:sp>
      <p:sp>
        <p:nvSpPr>
          <p:cNvPr id="8" name="Title 1"/>
          <p:cNvSpPr>
            <a:spLocks noGrp="1"/>
          </p:cNvSpPr>
          <p:nvPr>
            <p:ph type="title"/>
          </p:nvPr>
        </p:nvSpPr>
        <p:spPr>
          <a:xfrm>
            <a:off x="76200" y="76200"/>
            <a:ext cx="7219950" cy="1117042"/>
          </a:xfrm>
        </p:spPr>
        <p:txBody>
          <a:bodyPr>
            <a:normAutofit/>
          </a:bodyPr>
          <a:lstStyle/>
          <a:p>
            <a:r>
              <a:rPr lang="en-US" sz="4000" b="1" dirty="0">
                <a:latin typeface="Arial" panose="020B0604020202020204" pitchFamily="34" charset="0"/>
                <a:cs typeface="Arial" panose="020B0604020202020204" pitchFamily="34" charset="0"/>
              </a:rPr>
              <a:t>Sequestration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44" y="936171"/>
            <a:ext cx="6848475" cy="5643143"/>
          </a:xfrm>
          <a:prstGeom prst="rect">
            <a:avLst/>
          </a:prstGeom>
        </p:spPr>
      </p:pic>
    </p:spTree>
    <p:extLst>
      <p:ext uri="{BB962C8B-B14F-4D97-AF65-F5344CB8AC3E}">
        <p14:creationId xmlns:p14="http://schemas.microsoft.com/office/powerpoint/2010/main" val="3297366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57200" y="914400"/>
            <a:ext cx="5943600" cy="658835"/>
          </a:xfrm>
          <a:prstGeom prst="rect">
            <a:avLst/>
          </a:prstGeom>
          <a:noFill/>
        </p:spPr>
        <p:txBody>
          <a:bodyPr wrap="square" rtlCol="0">
            <a:spAutoFit/>
          </a:bodyPr>
          <a:lstStyle/>
          <a:p>
            <a:pPr>
              <a:lnSpc>
                <a:spcPct val="150000"/>
              </a:lnSpc>
            </a:pPr>
            <a:r>
              <a:rPr lang="en-US" sz="2800" dirty="0">
                <a:solidFill>
                  <a:schemeClr val="bg1"/>
                </a:solidFill>
              </a:rPr>
              <a:t>Geological</a:t>
            </a:r>
          </a:p>
        </p:txBody>
      </p:sp>
      <p:sp>
        <p:nvSpPr>
          <p:cNvPr id="8" name="Title 1"/>
          <p:cNvSpPr>
            <a:spLocks noGrp="1"/>
          </p:cNvSpPr>
          <p:nvPr>
            <p:ph type="title"/>
          </p:nvPr>
        </p:nvSpPr>
        <p:spPr>
          <a:xfrm>
            <a:off x="76200" y="76200"/>
            <a:ext cx="7219950" cy="1117042"/>
          </a:xfrm>
        </p:spPr>
        <p:txBody>
          <a:bodyPr>
            <a:normAutofit/>
          </a:bodyPr>
          <a:lstStyle/>
          <a:p>
            <a:r>
              <a:rPr lang="en-US" sz="4000" b="1" dirty="0">
                <a:latin typeface="Arial" panose="020B0604020202020204" pitchFamily="34" charset="0"/>
                <a:cs typeface="Arial" panose="020B0604020202020204" pitchFamily="34" charset="0"/>
              </a:rPr>
              <a:t>Sequestration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990600"/>
            <a:ext cx="6401773" cy="4951301"/>
          </a:xfrm>
          <a:prstGeom prst="rect">
            <a:avLst/>
          </a:prstGeom>
        </p:spPr>
      </p:pic>
    </p:spTree>
    <p:extLst>
      <p:ext uri="{BB962C8B-B14F-4D97-AF65-F5344CB8AC3E}">
        <p14:creationId xmlns:p14="http://schemas.microsoft.com/office/powerpoint/2010/main" val="1789469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28599"/>
            <a:ext cx="7219950" cy="914401"/>
          </a:xfrm>
        </p:spPr>
        <p:txBody>
          <a:bodyPr>
            <a:normAutofit/>
          </a:bodyPr>
          <a:lstStyle/>
          <a:p>
            <a:r>
              <a:rPr lang="en-US" sz="4000" dirty="0">
                <a:solidFill>
                  <a:schemeClr val="bg1"/>
                </a:solidFill>
                <a:latin typeface="Arial" panose="020B0604020202020204" pitchFamily="34" charset="0"/>
                <a:cs typeface="Arial" panose="020B0604020202020204" pitchFamily="34" charset="0"/>
              </a:rPr>
              <a:t>CO</a:t>
            </a:r>
            <a:r>
              <a:rPr lang="en-US" sz="4000" baseline="-25000" dirty="0">
                <a:solidFill>
                  <a:schemeClr val="bg1"/>
                </a:solidFill>
                <a:latin typeface="Arial" panose="020B0604020202020204" pitchFamily="34" charset="0"/>
                <a:cs typeface="Arial" panose="020B0604020202020204" pitchFamily="34" charset="0"/>
              </a:rPr>
              <a:t>2</a:t>
            </a:r>
            <a:r>
              <a:rPr lang="en-US" sz="4000" dirty="0">
                <a:solidFill>
                  <a:schemeClr val="bg1"/>
                </a:solidFill>
                <a:latin typeface="Arial" panose="020B0604020202020204" pitchFamily="34" charset="0"/>
                <a:cs typeface="Arial" panose="020B0604020202020204" pitchFamily="34" charset="0"/>
              </a:rPr>
              <a:t> emissions in the future</a:t>
            </a:r>
          </a:p>
        </p:txBody>
      </p:sp>
      <p:sp>
        <p:nvSpPr>
          <p:cNvPr id="5" name="TextBox 4"/>
          <p:cNvSpPr txBox="1"/>
          <p:nvPr/>
        </p:nvSpPr>
        <p:spPr>
          <a:xfrm>
            <a:off x="152400" y="1143000"/>
            <a:ext cx="8991600" cy="4985980"/>
          </a:xfrm>
          <a:prstGeom prst="rect">
            <a:avLst/>
          </a:prstGeom>
          <a:noFill/>
        </p:spPr>
        <p:txBody>
          <a:bodyPr wrap="square" rtlCol="0">
            <a:spAutoFit/>
          </a:bodyPr>
          <a:lstStyle/>
          <a:p>
            <a:pPr marL="457200" indent="-457200">
              <a:lnSpc>
                <a:spcPct val="150000"/>
              </a:lnSpc>
              <a:buFontTx/>
              <a:buChar char="-"/>
            </a:pPr>
            <a:r>
              <a:rPr lang="en-US" sz="2800" dirty="0">
                <a:solidFill>
                  <a:schemeClr val="bg1"/>
                </a:solidFill>
              </a:rPr>
              <a:t>Emission per unit of energy</a:t>
            </a:r>
          </a:p>
          <a:p>
            <a:pPr>
              <a:lnSpc>
                <a:spcPct val="150000"/>
              </a:lnSpc>
            </a:pPr>
            <a:r>
              <a:rPr lang="en-US" sz="2800" dirty="0">
                <a:solidFill>
                  <a:schemeClr val="bg1"/>
                </a:solidFill>
              </a:rPr>
              <a:t>	coal &gt; oil &gt; gas &gt;&gt; renewable and nuclear energy</a:t>
            </a:r>
          </a:p>
          <a:p>
            <a:pPr>
              <a:lnSpc>
                <a:spcPct val="150000"/>
              </a:lnSpc>
            </a:pPr>
            <a:endParaRPr lang="en-US" sz="2800" dirty="0">
              <a:solidFill>
                <a:schemeClr val="bg1"/>
              </a:solidFill>
            </a:endParaRPr>
          </a:p>
          <a:p>
            <a:pPr>
              <a:lnSpc>
                <a:spcPct val="150000"/>
              </a:lnSpc>
            </a:pPr>
            <a:r>
              <a:rPr lang="en-US" sz="2800" dirty="0">
                <a:solidFill>
                  <a:schemeClr val="bg1"/>
                </a:solidFill>
              </a:rPr>
              <a:t>Carbon intensity</a:t>
            </a:r>
          </a:p>
          <a:p>
            <a:pPr marL="457200" indent="-457200">
              <a:lnSpc>
                <a:spcPct val="150000"/>
              </a:lnSpc>
              <a:buFontTx/>
              <a:buChar char="-"/>
            </a:pPr>
            <a:r>
              <a:rPr lang="en-US" sz="2800" dirty="0">
                <a:solidFill>
                  <a:schemeClr val="bg1"/>
                </a:solidFill>
              </a:rPr>
              <a:t>Economy</a:t>
            </a:r>
          </a:p>
          <a:p>
            <a:pPr marL="457200" indent="-457200">
              <a:lnSpc>
                <a:spcPct val="150000"/>
              </a:lnSpc>
              <a:buFontTx/>
              <a:buChar char="-"/>
            </a:pPr>
            <a:r>
              <a:rPr lang="en-US" sz="2800" dirty="0">
                <a:solidFill>
                  <a:schemeClr val="bg1"/>
                </a:solidFill>
              </a:rPr>
              <a:t>Energy</a:t>
            </a:r>
          </a:p>
          <a:p>
            <a:pPr>
              <a:lnSpc>
                <a:spcPct val="150000"/>
              </a:lnSpc>
            </a:pPr>
            <a:endParaRPr lang="en-US" sz="1600" dirty="0">
              <a:solidFill>
                <a:schemeClr val="bg1"/>
              </a:solidFill>
            </a:endParaRPr>
          </a:p>
          <a:p>
            <a:pPr>
              <a:lnSpc>
                <a:spcPct val="150000"/>
              </a:lnSpc>
            </a:pPr>
            <a:r>
              <a:rPr lang="en-US" sz="2800" dirty="0">
                <a:solidFill>
                  <a:schemeClr val="bg1"/>
                </a:solidFill>
              </a:rPr>
              <a:t>Carbon footprint</a:t>
            </a:r>
          </a:p>
        </p:txBody>
      </p:sp>
    </p:spTree>
    <p:extLst>
      <p:ext uri="{BB962C8B-B14F-4D97-AF65-F5344CB8AC3E}">
        <p14:creationId xmlns:p14="http://schemas.microsoft.com/office/powerpoint/2010/main" val="280092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1085222"/>
            <a:ext cx="44321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 effect</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7" name="Picture 6"/>
          <p:cNvPicPr/>
          <p:nvPr/>
        </p:nvPicPr>
        <p:blipFill rotWithShape="1">
          <a:blip r:embed="rId2"/>
          <a:srcRect l="25513" t="28951" r="34102" b="21823"/>
          <a:stretch/>
        </p:blipFill>
        <p:spPr bwMode="auto">
          <a:xfrm>
            <a:off x="152400" y="127279"/>
            <a:ext cx="4191000" cy="3200400"/>
          </a:xfrm>
          <a:prstGeom prst="rect">
            <a:avLst/>
          </a:prstGeom>
          <a:ln>
            <a:noFill/>
          </a:ln>
          <a:extLst>
            <a:ext uri="{53640926-AAD7-44D8-BBD7-CCE9431645EC}">
              <a14:shadowObscured xmlns:a14="http://schemas.microsoft.com/office/drawing/2010/main"/>
            </a:ext>
          </a:extLst>
        </p:spPr>
      </p:pic>
      <p:pic>
        <p:nvPicPr>
          <p:cNvPr id="9" name="Picture 1" descr="Baird5e_fig_5_0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5160" y="3341077"/>
            <a:ext cx="7162800" cy="349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6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28599"/>
            <a:ext cx="7219950" cy="914401"/>
          </a:xfrm>
        </p:spPr>
        <p:txBody>
          <a:bodyPr>
            <a:normAutofit/>
          </a:bodyPr>
          <a:lstStyle/>
          <a:p>
            <a:r>
              <a:rPr lang="en-US" sz="4000" dirty="0">
                <a:solidFill>
                  <a:schemeClr val="bg1"/>
                </a:solidFill>
                <a:latin typeface="Arial" panose="020B0604020202020204" pitchFamily="34" charset="0"/>
                <a:cs typeface="Arial" panose="020B0604020202020204" pitchFamily="34" charset="0"/>
              </a:rPr>
              <a:t>CO</a:t>
            </a:r>
            <a:r>
              <a:rPr lang="en-US" sz="4000" baseline="-25000" dirty="0">
                <a:solidFill>
                  <a:schemeClr val="bg1"/>
                </a:solidFill>
                <a:latin typeface="Arial" panose="020B0604020202020204" pitchFamily="34" charset="0"/>
                <a:cs typeface="Arial" panose="020B0604020202020204" pitchFamily="34" charset="0"/>
              </a:rPr>
              <a:t>2</a:t>
            </a:r>
            <a:r>
              <a:rPr lang="en-US" sz="4000" dirty="0">
                <a:solidFill>
                  <a:schemeClr val="bg1"/>
                </a:solidFill>
                <a:latin typeface="Arial" panose="020B0604020202020204" pitchFamily="34" charset="0"/>
                <a:cs typeface="Arial" panose="020B0604020202020204" pitchFamily="34" charset="0"/>
              </a:rPr>
              <a:t> emissions in the future</a:t>
            </a:r>
          </a:p>
        </p:txBody>
      </p:sp>
      <p:sp>
        <p:nvSpPr>
          <p:cNvPr id="5" name="TextBox 4"/>
          <p:cNvSpPr txBox="1"/>
          <p:nvPr/>
        </p:nvSpPr>
        <p:spPr>
          <a:xfrm>
            <a:off x="152400" y="1143000"/>
            <a:ext cx="8991600" cy="5201424"/>
          </a:xfrm>
          <a:prstGeom prst="rect">
            <a:avLst/>
          </a:prstGeom>
          <a:noFill/>
        </p:spPr>
        <p:txBody>
          <a:bodyPr wrap="square" rtlCol="0">
            <a:spAutoFit/>
          </a:bodyPr>
          <a:lstStyle/>
          <a:p>
            <a:pPr marL="457200" indent="-457200">
              <a:lnSpc>
                <a:spcPct val="150000"/>
              </a:lnSpc>
              <a:buFontTx/>
              <a:buChar char="-"/>
            </a:pPr>
            <a:r>
              <a:rPr lang="en-US" sz="2800" dirty="0">
                <a:solidFill>
                  <a:schemeClr val="bg1"/>
                </a:solidFill>
              </a:rPr>
              <a:t>Emission per unit of energy</a:t>
            </a:r>
          </a:p>
          <a:p>
            <a:pPr>
              <a:lnSpc>
                <a:spcPct val="150000"/>
              </a:lnSpc>
            </a:pPr>
            <a:r>
              <a:rPr lang="en-US" sz="2800" dirty="0">
                <a:solidFill>
                  <a:schemeClr val="bg1"/>
                </a:solidFill>
              </a:rPr>
              <a:t>	coal &gt; oil &gt; gas &gt;&gt; renewable and nuclear energy</a:t>
            </a:r>
          </a:p>
          <a:p>
            <a:pPr>
              <a:lnSpc>
                <a:spcPct val="150000"/>
              </a:lnSpc>
            </a:pPr>
            <a:r>
              <a:rPr lang="en-US" sz="2800" dirty="0">
                <a:solidFill>
                  <a:schemeClr val="bg1"/>
                </a:solidFill>
              </a:rPr>
              <a:t>Carbon intensity</a:t>
            </a:r>
          </a:p>
          <a:p>
            <a:pPr marL="457200" indent="-457200">
              <a:buFontTx/>
              <a:buChar char="-"/>
            </a:pPr>
            <a:r>
              <a:rPr lang="en-US" sz="2800" dirty="0">
                <a:solidFill>
                  <a:schemeClr val="bg1"/>
                </a:solidFill>
              </a:rPr>
              <a:t>Economy</a:t>
            </a:r>
          </a:p>
          <a:p>
            <a:pPr marL="457200" indent="-457200">
              <a:buFontTx/>
              <a:buChar char="-"/>
            </a:pPr>
            <a:r>
              <a:rPr lang="en-US" sz="2800" dirty="0">
                <a:solidFill>
                  <a:schemeClr val="bg1"/>
                </a:solidFill>
              </a:rPr>
              <a:t>Energy</a:t>
            </a:r>
          </a:p>
          <a:p>
            <a:pPr>
              <a:lnSpc>
                <a:spcPct val="150000"/>
              </a:lnSpc>
            </a:pPr>
            <a:endParaRPr lang="en-US" sz="1600" dirty="0">
              <a:solidFill>
                <a:schemeClr val="bg1"/>
              </a:solidFill>
            </a:endParaRPr>
          </a:p>
          <a:p>
            <a:pPr>
              <a:lnSpc>
                <a:spcPct val="150000"/>
              </a:lnSpc>
            </a:pPr>
            <a:r>
              <a:rPr lang="en-US" sz="2800" dirty="0">
                <a:solidFill>
                  <a:schemeClr val="bg1"/>
                </a:solidFill>
              </a:rPr>
              <a:t>Carbon footprint</a:t>
            </a:r>
          </a:p>
          <a:p>
            <a:pPr>
              <a:lnSpc>
                <a:spcPct val="150000"/>
              </a:lnSpc>
            </a:pPr>
            <a:r>
              <a:rPr lang="en-US" sz="2800" dirty="0">
                <a:solidFill>
                  <a:schemeClr val="bg1"/>
                </a:solidFill>
              </a:rPr>
              <a:t>Per Capita</a:t>
            </a:r>
          </a:p>
          <a:p>
            <a:pPr>
              <a:lnSpc>
                <a:spcPct val="150000"/>
              </a:lnSpc>
            </a:pPr>
            <a:endParaRPr lang="en-US" sz="2800" dirty="0"/>
          </a:p>
        </p:txBody>
      </p:sp>
    </p:spTree>
    <p:extLst>
      <p:ext uri="{BB962C8B-B14F-4D97-AF65-F5344CB8AC3E}">
        <p14:creationId xmlns:p14="http://schemas.microsoft.com/office/powerpoint/2010/main" val="688317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247650" y="228599"/>
            <a:ext cx="7219950" cy="914401"/>
          </a:xfrm>
        </p:spPr>
        <p:txBody>
          <a:bodyPr>
            <a:normAutofit/>
          </a:bodyPr>
          <a:lstStyle/>
          <a:p>
            <a:r>
              <a:rPr lang="en-US" sz="4000" dirty="0">
                <a:solidFill>
                  <a:schemeClr val="bg1"/>
                </a:solidFill>
                <a:latin typeface="Arial" panose="020B0604020202020204" pitchFamily="34" charset="0"/>
                <a:cs typeface="Arial" panose="020B0604020202020204" pitchFamily="34" charset="0"/>
              </a:rPr>
              <a:t>CO</a:t>
            </a:r>
            <a:r>
              <a:rPr lang="en-US" sz="4000" baseline="-25000" dirty="0">
                <a:solidFill>
                  <a:schemeClr val="bg1"/>
                </a:solidFill>
                <a:latin typeface="Arial" panose="020B0604020202020204" pitchFamily="34" charset="0"/>
                <a:cs typeface="Arial" panose="020B0604020202020204" pitchFamily="34" charset="0"/>
              </a:rPr>
              <a:t>2</a:t>
            </a:r>
            <a:r>
              <a:rPr lang="en-US" sz="4000" dirty="0">
                <a:solidFill>
                  <a:schemeClr val="bg1"/>
                </a:solidFill>
                <a:latin typeface="Arial" panose="020B0604020202020204" pitchFamily="34" charset="0"/>
                <a:cs typeface="Arial" panose="020B0604020202020204" pitchFamily="34" charset="0"/>
              </a:rPr>
              <a:t> emissions in the future</a:t>
            </a:r>
          </a:p>
        </p:txBody>
      </p:sp>
      <p:sp>
        <p:nvSpPr>
          <p:cNvPr id="5" name="TextBox 4"/>
          <p:cNvSpPr txBox="1"/>
          <p:nvPr/>
        </p:nvSpPr>
        <p:spPr>
          <a:xfrm>
            <a:off x="152400" y="1143000"/>
            <a:ext cx="8991600" cy="5909310"/>
          </a:xfrm>
          <a:prstGeom prst="rect">
            <a:avLst/>
          </a:prstGeom>
          <a:noFill/>
        </p:spPr>
        <p:txBody>
          <a:bodyPr wrap="square" rtlCol="0">
            <a:spAutoFit/>
          </a:bodyPr>
          <a:lstStyle/>
          <a:p>
            <a:pPr>
              <a:lnSpc>
                <a:spcPct val="150000"/>
              </a:lnSpc>
            </a:pPr>
            <a:r>
              <a:rPr lang="en-US" sz="2800" dirty="0">
                <a:solidFill>
                  <a:schemeClr val="bg1"/>
                </a:solidFill>
              </a:rPr>
              <a:t>Intergovernmental Panel on Climate Change</a:t>
            </a:r>
          </a:p>
          <a:p>
            <a:pPr>
              <a:lnSpc>
                <a:spcPct val="150000"/>
              </a:lnSpc>
            </a:pPr>
            <a:r>
              <a:rPr lang="en-US" sz="2800" dirty="0">
                <a:solidFill>
                  <a:schemeClr val="bg1"/>
                </a:solidFill>
                <a:hlinkClick r:id="rId2">
                  <a:extLst>
                    <a:ext uri="{A12FA001-AC4F-418D-AE19-62706E023703}">
                      <ahyp:hlinkClr xmlns:ahyp="http://schemas.microsoft.com/office/drawing/2018/hyperlinkcolor" val="tx"/>
                    </a:ext>
                  </a:extLst>
                </a:hlinkClick>
              </a:rPr>
              <a:t>https://www.ipcc.ch/2019/</a:t>
            </a:r>
            <a:endParaRPr lang="en-US" sz="2800" dirty="0">
              <a:solidFill>
                <a:schemeClr val="bg1"/>
              </a:solidFill>
            </a:endParaRPr>
          </a:p>
          <a:p>
            <a:pPr marL="457200" indent="-457200">
              <a:lnSpc>
                <a:spcPct val="150000"/>
              </a:lnSpc>
              <a:buFontTx/>
              <a:buChar char="-"/>
            </a:pPr>
            <a:r>
              <a:rPr lang="en-US" sz="2800" dirty="0">
                <a:solidFill>
                  <a:schemeClr val="bg1"/>
                </a:solidFill>
              </a:rPr>
              <a:t>Predictions (2100)</a:t>
            </a:r>
          </a:p>
          <a:p>
            <a:pPr>
              <a:lnSpc>
                <a:spcPct val="150000"/>
              </a:lnSpc>
            </a:pPr>
            <a:r>
              <a:rPr lang="en-US" sz="2800" dirty="0">
                <a:solidFill>
                  <a:schemeClr val="bg1"/>
                </a:solidFill>
              </a:rPr>
              <a:t>	CO</a:t>
            </a:r>
            <a:r>
              <a:rPr lang="en-US" sz="2800" baseline="-25000" dirty="0">
                <a:solidFill>
                  <a:schemeClr val="bg1"/>
                </a:solidFill>
              </a:rPr>
              <a:t>2</a:t>
            </a:r>
            <a:r>
              <a:rPr lang="en-US" sz="2800" dirty="0">
                <a:solidFill>
                  <a:schemeClr val="bg1"/>
                </a:solidFill>
              </a:rPr>
              <a:t> 500-900 ppm</a:t>
            </a:r>
          </a:p>
          <a:p>
            <a:pPr>
              <a:lnSpc>
                <a:spcPct val="150000"/>
              </a:lnSpc>
            </a:pPr>
            <a:r>
              <a:rPr lang="en-US" sz="2800" dirty="0">
                <a:solidFill>
                  <a:schemeClr val="bg1"/>
                </a:solidFill>
              </a:rPr>
              <a:t>	Temperature 1.4 to 4°C</a:t>
            </a:r>
          </a:p>
          <a:p>
            <a:pPr>
              <a:lnSpc>
                <a:spcPct val="150000"/>
              </a:lnSpc>
            </a:pPr>
            <a:r>
              <a:rPr lang="en-US" sz="2800" dirty="0">
                <a:solidFill>
                  <a:schemeClr val="bg1"/>
                </a:solidFill>
              </a:rPr>
              <a:t>	Snow and sea-iced areas, Permafrost</a:t>
            </a:r>
          </a:p>
          <a:p>
            <a:pPr>
              <a:lnSpc>
                <a:spcPct val="150000"/>
              </a:lnSpc>
            </a:pPr>
            <a:r>
              <a:rPr lang="en-US" sz="2800" dirty="0">
                <a:solidFill>
                  <a:schemeClr val="bg1"/>
                </a:solidFill>
              </a:rPr>
              <a:t>         </a:t>
            </a:r>
            <a:r>
              <a:rPr lang="en-US" sz="2800" dirty="0" err="1">
                <a:solidFill>
                  <a:schemeClr val="bg1"/>
                </a:solidFill>
              </a:rPr>
              <a:t>Sealevel</a:t>
            </a:r>
            <a:r>
              <a:rPr lang="en-US" sz="2800" dirty="0">
                <a:solidFill>
                  <a:schemeClr val="bg1"/>
                </a:solidFill>
              </a:rPr>
              <a:t> 30-60 cm or 60-110 cm</a:t>
            </a:r>
          </a:p>
          <a:p>
            <a:pPr>
              <a:lnSpc>
                <a:spcPct val="150000"/>
              </a:lnSpc>
            </a:pPr>
            <a:r>
              <a:rPr lang="en-US" sz="2800" dirty="0">
                <a:solidFill>
                  <a:schemeClr val="bg1"/>
                </a:solidFill>
              </a:rPr>
              <a:t>	Ocean Ecosystem: warming and acidification</a:t>
            </a:r>
          </a:p>
          <a:p>
            <a:pPr>
              <a:lnSpc>
                <a:spcPct val="150000"/>
              </a:lnSpc>
            </a:pPr>
            <a:endParaRPr lang="en-US" sz="2800" dirty="0"/>
          </a:p>
        </p:txBody>
      </p:sp>
    </p:spTree>
    <p:extLst>
      <p:ext uri="{BB962C8B-B14F-4D97-AF65-F5344CB8AC3E}">
        <p14:creationId xmlns:p14="http://schemas.microsoft.com/office/powerpoint/2010/main" val="5720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33400"/>
            <a:ext cx="4432160" cy="838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 effect</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pic>
        <p:nvPicPr>
          <p:cNvPr id="6" name="Picture 5"/>
          <p:cNvPicPr/>
          <p:nvPr/>
        </p:nvPicPr>
        <p:blipFill rotWithShape="1">
          <a:blip r:embed="rId2"/>
          <a:srcRect l="24871" t="28262" r="34231" b="20912"/>
          <a:stretch/>
        </p:blipFill>
        <p:spPr bwMode="auto">
          <a:xfrm>
            <a:off x="1143000" y="1371600"/>
            <a:ext cx="6205855" cy="46977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463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9566" y="152400"/>
            <a:ext cx="5410200" cy="1600200"/>
          </a:xfrm>
        </p:spPr>
        <p:txBody>
          <a:bodyPr>
            <a:normAutofit/>
          </a:bodyPr>
          <a:lstStyle/>
          <a:p>
            <a:pPr algn="ctr"/>
            <a:r>
              <a:rPr lang="en-US" sz="4000" dirty="0">
                <a:solidFill>
                  <a:schemeClr val="bg1"/>
                </a:solidFill>
                <a:latin typeface="Arial" panose="020B0604020202020204" pitchFamily="34" charset="0"/>
                <a:ea typeface="ＭＳ Ｐゴシック" pitchFamily="18" charset="-128"/>
                <a:cs typeface="Arial" panose="020B0604020202020204" pitchFamily="34" charset="0"/>
              </a:rPr>
              <a:t>Greenhouse effect</a:t>
            </a:r>
            <a:br>
              <a:rPr lang="en-US" sz="4000" dirty="0">
                <a:solidFill>
                  <a:schemeClr val="bg1"/>
                </a:solidFill>
                <a:latin typeface="Arial" panose="020B0604020202020204" pitchFamily="34" charset="0"/>
                <a:ea typeface="ＭＳ Ｐゴシック" pitchFamily="18" charset="-128"/>
                <a:cs typeface="Arial" panose="020B0604020202020204" pitchFamily="34" charset="0"/>
              </a:rPr>
            </a:br>
            <a:r>
              <a:rPr lang="en-US" sz="4000" dirty="0">
                <a:solidFill>
                  <a:schemeClr val="bg1"/>
                </a:solidFill>
                <a:latin typeface="Arial" panose="020B0604020202020204" pitchFamily="34" charset="0"/>
                <a:ea typeface="ＭＳ Ｐゴシック" pitchFamily="18" charset="-128"/>
                <a:cs typeface="Arial" panose="020B0604020202020204" pitchFamily="34" charset="0"/>
              </a:rPr>
              <a:t>Models</a:t>
            </a:r>
          </a:p>
        </p:txBody>
      </p:sp>
      <p:sp>
        <p:nvSpPr>
          <p:cNvPr id="3" name="Content Placeholder 2"/>
          <p:cNvSpPr>
            <a:spLocks noGrp="1"/>
          </p:cNvSpPr>
          <p:nvPr>
            <p:ph idx="1"/>
          </p:nvPr>
        </p:nvSpPr>
        <p:spPr>
          <a:xfrm>
            <a:off x="457200" y="1905000"/>
            <a:ext cx="7886700" cy="2895600"/>
          </a:xfrm>
        </p:spPr>
        <p:txBody>
          <a:bodyPr>
            <a:normAutofit/>
          </a:bodyPr>
          <a:lstStyle/>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buNone/>
            </a:pPr>
            <a:endParaRPr lang="en-US" dirty="0"/>
          </a:p>
          <a:p>
            <a:endParaRPr lang="en-US" dirty="0"/>
          </a:p>
          <a:p>
            <a:pPr marL="0" indent="0">
              <a:buNone/>
            </a:pPr>
            <a:endParaRPr lang="en-US" dirty="0"/>
          </a:p>
        </p:txBody>
      </p:sp>
      <p:sp>
        <p:nvSpPr>
          <p:cNvPr id="5" name="TextBox 4"/>
          <p:cNvSpPr txBox="1"/>
          <p:nvPr/>
        </p:nvSpPr>
        <p:spPr>
          <a:xfrm>
            <a:off x="228600" y="2209800"/>
            <a:ext cx="6629400" cy="2862322"/>
          </a:xfrm>
          <a:prstGeom prst="rect">
            <a:avLst/>
          </a:prstGeom>
          <a:noFill/>
        </p:spPr>
        <p:txBody>
          <a:bodyPr wrap="square" rtlCol="0">
            <a:spAutoFit/>
          </a:bodyPr>
          <a:lstStyle/>
          <a:p>
            <a:pPr>
              <a:lnSpc>
                <a:spcPct val="150000"/>
              </a:lnSpc>
            </a:pPr>
            <a:r>
              <a:rPr lang="en-US" dirty="0">
                <a:solidFill>
                  <a:schemeClr val="bg1"/>
                </a:solidFill>
              </a:rPr>
              <a:t>Single-layer Model</a:t>
            </a:r>
          </a:p>
          <a:p>
            <a:pPr>
              <a:lnSpc>
                <a:spcPct val="150000"/>
              </a:lnSpc>
            </a:pPr>
            <a:r>
              <a:rPr lang="en-US" dirty="0">
                <a:solidFill>
                  <a:schemeClr val="bg1"/>
                </a:solidFill>
              </a:rPr>
              <a:t>Multilayer Model</a:t>
            </a:r>
          </a:p>
          <a:p>
            <a:pPr>
              <a:lnSpc>
                <a:spcPct val="150000"/>
              </a:lnSpc>
            </a:pPr>
            <a:r>
              <a:rPr lang="en-US" dirty="0">
                <a:solidFill>
                  <a:schemeClr val="bg1"/>
                </a:solidFill>
              </a:rPr>
              <a:t>Radiative Models</a:t>
            </a:r>
          </a:p>
          <a:p>
            <a:pPr>
              <a:lnSpc>
                <a:spcPct val="150000"/>
              </a:lnSpc>
            </a:pPr>
            <a:r>
              <a:rPr lang="en-US" dirty="0">
                <a:solidFill>
                  <a:schemeClr val="bg1"/>
                </a:solidFill>
              </a:rPr>
              <a:t>Radiative-convective Models</a:t>
            </a:r>
          </a:p>
          <a:p>
            <a:pPr>
              <a:lnSpc>
                <a:spcPct val="150000"/>
              </a:lnSpc>
            </a:pPr>
            <a:r>
              <a:rPr lang="en-US" dirty="0">
                <a:solidFill>
                  <a:schemeClr val="bg1"/>
                </a:solidFill>
              </a:rPr>
              <a:t>General Circulation Models</a:t>
            </a:r>
          </a:p>
        </p:txBody>
      </p:sp>
      <p:pic>
        <p:nvPicPr>
          <p:cNvPr id="6" name="Picture 1" descr="Baird5e_Box_5_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881554"/>
            <a:ext cx="420528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339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LIMITERS" val="3.1"/>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33743</TotalTime>
  <Words>1819</Words>
  <Application>Microsoft Office PowerPoint</Application>
  <PresentationFormat>On-screen Show (4:3)</PresentationFormat>
  <Paragraphs>277</Paragraphs>
  <Slides>71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ＭＳ Ｐゴシック</vt:lpstr>
      <vt:lpstr>新細明體</vt:lpstr>
      <vt:lpstr>Arial</vt:lpstr>
      <vt:lpstr>Century Gothic</vt:lpstr>
      <vt:lpstr>Wingdings 3</vt:lpstr>
      <vt:lpstr>Custom Design</vt:lpstr>
      <vt:lpstr>1_Blank Presentation</vt:lpstr>
      <vt:lpstr>Ion</vt:lpstr>
      <vt:lpstr>PowerPoint Presentation</vt:lpstr>
      <vt:lpstr>Historical temperature trends</vt:lpstr>
      <vt:lpstr>PowerPoint Presentation</vt:lpstr>
      <vt:lpstr>Greenhouse effect</vt:lpstr>
      <vt:lpstr>Greenhouse effect</vt:lpstr>
      <vt:lpstr>Greenhouse effect</vt:lpstr>
      <vt:lpstr>Greenhouse effect</vt:lpstr>
      <vt:lpstr>Greenhouse effect</vt:lpstr>
      <vt:lpstr>Greenhouse effect Models</vt:lpstr>
      <vt:lpstr>Earth’s Energy Balance</vt:lpstr>
      <vt:lpstr>Energy absorption by greenhouse gases</vt:lpstr>
      <vt:lpstr>Energy absorption by greenhouse gases</vt:lpstr>
      <vt:lpstr>Carbon dioxide</vt:lpstr>
      <vt:lpstr>Carbon dioxide</vt:lpstr>
      <vt:lpstr>Carbon dioxide</vt:lpstr>
      <vt:lpstr>Carbon dioxide</vt:lpstr>
      <vt:lpstr>Carbon dioxide</vt:lpstr>
      <vt:lpstr>Carbon dioxide</vt:lpstr>
      <vt:lpstr>Carbon dioxide</vt:lpstr>
      <vt:lpstr>Carbon dioxide</vt:lpstr>
      <vt:lpstr>Water vapor</vt:lpstr>
      <vt:lpstr>PowerPoint Presentation</vt:lpstr>
      <vt:lpstr>Methane</vt:lpstr>
      <vt:lpstr>Methane</vt:lpstr>
      <vt:lpstr>Methane</vt:lpstr>
      <vt:lpstr>Methane Hydrate</vt:lpstr>
      <vt:lpstr>Nitrous oxide</vt:lpstr>
      <vt:lpstr>Nitrous oxide</vt:lpstr>
      <vt:lpstr>Nitrous oxide</vt:lpstr>
      <vt:lpstr>Ozone</vt:lpstr>
      <vt:lpstr>PowerPoint Presentation</vt:lpstr>
      <vt:lpstr>Record Greenhouse Gas Concentrations in the Atmosphere WMO Global Atmosphere Watch</vt:lpstr>
      <vt:lpstr>Aerosols</vt:lpstr>
      <vt:lpstr>Aerosols </vt:lpstr>
      <vt:lpstr>Aerosols </vt:lpstr>
      <vt:lpstr>Aerosols </vt:lpstr>
      <vt:lpstr>Aerosols </vt:lpstr>
      <vt:lpstr>Global Warming </vt:lpstr>
      <vt:lpstr>Global Warming </vt:lpstr>
      <vt:lpstr>Global Warming </vt:lpstr>
      <vt:lpstr>Global Warming </vt:lpstr>
      <vt:lpstr>Climate Change</vt:lpstr>
      <vt:lpstr>Climate Change</vt:lpstr>
      <vt:lpstr>Climate Change</vt:lpstr>
      <vt:lpstr>The Global Climate in 2015-2019  </vt:lpstr>
      <vt:lpstr>Geoengineering Earth’s Climate</vt:lpstr>
      <vt:lpstr>Solar radiation management</vt:lpstr>
      <vt:lpstr>Solar radiation management Space projects</vt:lpstr>
      <vt:lpstr>Solar radiation management Stratospheric aerosols</vt:lpstr>
      <vt:lpstr>PowerPoint Presentation</vt:lpstr>
      <vt:lpstr>PowerPoint Presentation</vt:lpstr>
      <vt:lpstr>Solar radiation management Stratospheric aerosols</vt:lpstr>
      <vt:lpstr>Solar radiation management</vt:lpstr>
      <vt:lpstr>Solar radiation management Atmospheric projects</vt:lpstr>
      <vt:lpstr>Solar radiation management Ground-level projects</vt:lpstr>
      <vt:lpstr>Solar radiation management Ground-level projects</vt:lpstr>
      <vt:lpstr>Solar radiation management</vt:lpstr>
      <vt:lpstr>Solar radiation management</vt:lpstr>
      <vt:lpstr>Solar radiation management</vt:lpstr>
      <vt:lpstr>Geoengineering Earth’s Climate</vt:lpstr>
      <vt:lpstr>Geoengineering Earth’s Climate</vt:lpstr>
      <vt:lpstr>Geoengineering Earth’s Climate</vt:lpstr>
      <vt:lpstr>Geoengineering Earth’s Climate</vt:lpstr>
      <vt:lpstr>Sequestration</vt:lpstr>
      <vt:lpstr>Sequestration</vt:lpstr>
      <vt:lpstr>Sequestration</vt:lpstr>
      <vt:lpstr>Sequestration</vt:lpstr>
      <vt:lpstr>Sequestration</vt:lpstr>
      <vt:lpstr>CO2 emissions in the future</vt:lpstr>
      <vt:lpstr>CO2 emissions in the future</vt:lpstr>
      <vt:lpstr>CO2 emissions in the future</vt:lpstr>
    </vt:vector>
  </TitlesOfParts>
  <Company>St. Charles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Intermolecular Forces</dc:title>
  <dc:creator>John Bookstaver</dc:creator>
  <cp:lastModifiedBy>Gabriela Chilom</cp:lastModifiedBy>
  <cp:revision>962</cp:revision>
  <dcterms:created xsi:type="dcterms:W3CDTF">2004-12-14T15:43:20Z</dcterms:created>
  <dcterms:modified xsi:type="dcterms:W3CDTF">2021-09-21T22:31:17Z</dcterms:modified>
</cp:coreProperties>
</file>